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5.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6.xml" ContentType="application/inkml+xml"/>
  <Override PartName="/ppt/ink/ink7.xml" ContentType="application/inkml+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8.xml" ContentType="application/inkml+xml"/>
  <Override PartName="/ppt/ink/ink9.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0.xml" ContentType="application/inkml+xml"/>
  <Override PartName="/ppt/notesSlides/notesSlide15.xml" ContentType="application/vnd.openxmlformats-officedocument.presentationml.notesSlide+xml"/>
  <Override PartName="/ppt/ink/ink11.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12.xml" ContentType="application/inkml+xml"/>
  <Override PartName="/ppt/notesSlides/notesSlide19.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notesSlides/notesSlide20.xml" ContentType="application/vnd.openxmlformats-officedocument.presentationml.notesSlide+xml"/>
  <Override PartName="/ppt/ink/ink16.xml" ContentType="application/inkml+xml"/>
  <Override PartName="/ppt/ink/ink17.xml" ContentType="application/inkml+xml"/>
  <Override PartName="/ppt/ink/ink18.xml" ContentType="application/inkml+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19.xml" ContentType="application/inkml+xml"/>
  <Override PartName="/ppt/ink/ink20.xml" ContentType="application/inkml+xml"/>
  <Override PartName="/ppt/notesSlides/notesSlide23.xml" ContentType="application/vnd.openxmlformats-officedocument.presentationml.notesSlide+xml"/>
  <Override PartName="/ppt/ink/ink21.xml" ContentType="application/inkml+xml"/>
  <Override PartName="/ppt/ink/ink22.xml" ContentType="application/inkml+xml"/>
  <Override PartName="/ppt/ink/ink23.xml" ContentType="application/inkml+xml"/>
  <Override PartName="/ppt/notesSlides/notesSlide24.xml" ContentType="application/vnd.openxmlformats-officedocument.presentationml.notesSlide+xml"/>
  <Override PartName="/ppt/ink/ink24.xml" ContentType="application/inkml+xml"/>
  <Override PartName="/ppt/ink/ink25.xml" ContentType="application/inkml+xml"/>
  <Override PartName="/ppt/notesSlides/notesSlide25.xml" ContentType="application/vnd.openxmlformats-officedocument.presentationml.notesSlide+xml"/>
  <Override PartName="/ppt/ink/ink26.xml" ContentType="application/inkml+xml"/>
  <Override PartName="/ppt/ink/ink27.xml" ContentType="application/inkml+xml"/>
  <Override PartName="/ppt/ink/ink28.xml" ContentType="application/inkml+xml"/>
  <Override PartName="/ppt/ink/ink29.xml" ContentType="application/inkml+xml"/>
  <Override PartName="/ppt/notesSlides/notesSlide26.xml" ContentType="application/vnd.openxmlformats-officedocument.presentationml.notesSlide+xml"/>
  <Override PartName="/ppt/ink/ink30.xml" ContentType="application/inkml+xml"/>
  <Override PartName="/ppt/ink/ink31.xml" ContentType="application/inkml+xml"/>
  <Override PartName="/ppt/ink/ink32.xml" ContentType="application/inkml+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ink/ink33.xml" ContentType="application/inkml+xml"/>
  <Override PartName="/ppt/ink/ink34.xml" ContentType="application/inkml+xml"/>
  <Override PartName="/ppt/notesSlides/notesSlide29.xml" ContentType="application/vnd.openxmlformats-officedocument.presentationml.notesSlide+xml"/>
  <Override PartName="/ppt/ink/ink35.xml" ContentType="application/inkml+xml"/>
  <Override PartName="/ppt/ink/ink36.xml" ContentType="application/inkml+xml"/>
  <Override PartName="/ppt/ink/ink37.xml" ContentType="application/inkml+xml"/>
  <Override PartName="/ppt/ink/ink38.xml" ContentType="application/inkml+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527" r:id="rId2"/>
    <p:sldId id="470" r:id="rId3"/>
    <p:sldId id="528" r:id="rId4"/>
    <p:sldId id="529" r:id="rId5"/>
    <p:sldId id="477" r:id="rId6"/>
    <p:sldId id="472" r:id="rId7"/>
    <p:sldId id="478" r:id="rId8"/>
    <p:sldId id="500" r:id="rId9"/>
    <p:sldId id="479" r:id="rId10"/>
    <p:sldId id="487" r:id="rId11"/>
    <p:sldId id="483" r:id="rId12"/>
    <p:sldId id="484" r:id="rId13"/>
    <p:sldId id="485" r:id="rId14"/>
    <p:sldId id="486" r:id="rId15"/>
    <p:sldId id="488" r:id="rId16"/>
    <p:sldId id="498" r:id="rId17"/>
    <p:sldId id="489" r:id="rId18"/>
    <p:sldId id="471" r:id="rId19"/>
    <p:sldId id="473" r:id="rId20"/>
    <p:sldId id="474" r:id="rId21"/>
    <p:sldId id="475" r:id="rId22"/>
    <p:sldId id="476" r:id="rId23"/>
    <p:sldId id="490" r:id="rId24"/>
    <p:sldId id="491" r:id="rId25"/>
    <p:sldId id="501" r:id="rId26"/>
    <p:sldId id="494" r:id="rId27"/>
    <p:sldId id="497" r:id="rId28"/>
    <p:sldId id="495" r:id="rId29"/>
    <p:sldId id="496" r:id="rId30"/>
    <p:sldId id="499" r:id="rId31"/>
    <p:sldId id="272" r:id="rId32"/>
    <p:sldId id="49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4660"/>
  </p:normalViewPr>
  <p:slideViewPr>
    <p:cSldViewPr snapToGrid="0">
      <p:cViewPr varScale="1">
        <p:scale>
          <a:sx n="78" d="100"/>
          <a:sy n="78" d="100"/>
        </p:scale>
        <p:origin x="88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20:54:41.831"/>
    </inkml:context>
    <inkml:brush xml:id="br0">
      <inkml:brushProperty name="width" value="0.035" units="cm"/>
      <inkml:brushProperty name="height" value="0.035" units="cm"/>
      <inkml:brushProperty name="color" value="#E71224"/>
    </inkml:brush>
  </inkml:definitions>
  <inkml:trace contextRef="#ctx0" brushRef="#br0">6135 4598 24575,'-12'-1'0,"0"-1"0,0 0 0,0-1 0,0-1 0,0 0 0,1-1 0,0 0 0,0-1 0,-15-10 0,-33-16 0,23 14 0,0-2 0,2-2 0,0-1 0,-40-37 0,35 31 0,-1 2 0,0 2 0,-67-28 0,50 25 0,-54-35 0,82 45 0,-2 2 0,-59-22 0,25 12 0,35 13 0,-3-2 0,-1 1 0,-69-16 0,85 26 0,1-1 0,0 0 0,0-2 0,1 0 0,-29-18 0,-73-61 0,91 64 0,-1 0 0,0 3 0,-1 0 0,-58-25 0,83 42 0,-29-8 0,0-2 0,1-2 0,0-1 0,1-2 0,-53-39 0,20 0 0,-85-65 0,46 39 0,-4-2 0,89 72 0,1 1 0,-1 2 0,-1 0 0,-30-10 0,7 6 0,0-3 0,1-1 0,0-3 0,-64-42 0,68 39 0,-1 2 0,-81-29 0,48 22 0,-17-4 0,60 24 0,0-3 0,0 0 0,-50-31 0,64 32 0,-111-69 0,105 68 0,-1 1 0,0 1 0,-1 1 0,-29-6 0,20 8 0,1-1 0,1-2 0,-1-2 0,2 0 0,-1-3 0,1 0 0,1-2 0,0-2 0,-30-26 0,31 24 0,1 2 0,-2 1 0,0 2 0,-1 0 0,0 2 0,-41-11 0,59 19 0,0 0 0,0-1 0,1 0 0,0-1 0,0 0 0,1-1 0,-1 0 0,1 0 0,1-1 0,0 0 0,-11-17 0,7 10 0,-1 1 0,-1 0 0,-14-13 0,26 28 0,-91-85 0,80 72 0,0 0 0,1-1 0,1 0 0,0-1 0,-10-19 0,8 14 0,0 2 0,0 0 0,-26-28 0,2 2 0,-2-3 0,19 24 0,1 0 0,-21-36 0,29 44 0,-1 1 0,0 0 0,-1 1 0,0 1 0,-1 0 0,0 1 0,-1 0 0,-21-12 0,23 14 0,0-1 0,1-1 0,1 0 0,-1 0 0,2-1 0,-9-13 0,-33-37 0,12 24 0,-134-142 0,136 137 0,-107-134 0,121 147 0,-42-43 0,47 55 0,1 0 0,1-1 0,0-1 0,1-1 0,1-1 0,-13-27 0,21 39 0,0-1 0,0 1 0,-1 0 0,0 1 0,-1-1 0,1 2 0,-11-10 0,-30-36 0,35 38 0,-1 0 0,0 1 0,-1 0 0,-1 2 0,-31-22 0,34 25 0,0-2 0,1 0 0,-16-19 0,-4-4 0,5 9 0,-82-78 0,99 95 0,0-1 0,1-1 0,0 0 0,0 0 0,1-1 0,1 0 0,-10-19 0,17 30 0,0 0 0,0 0 0,-1 0 0,1 0 0,0 1 0,-1-1 0,1 0 0,-1 0 0,1 0 0,-1 1 0,1-1 0,-1 0 0,1 0 0,-1 1 0,0-1 0,1 1 0,-1-1 0,0 1 0,0-1 0,1 1 0,-1-1 0,0 1 0,0 0 0,0-1 0,1 1 0,-1 0 0,0 0 0,0 0 0,-1 0 0,1 1 0,0 0 0,0 0 0,0 0 0,0 0 0,0 0 0,1 0 0,-1 1 0,0-1 0,1 0 0,-1 1 0,0-1 0,1 0 0,-1 1 0,1-1 0,0 1 0,-1 1 0,-6 64 0,8 43 0,-2 33 0,-3-120 0,4-23 0,0 0 0,0 0 0,0 0 0,0 1 0,0-1 0,-1 0 0,1 0 0,0 0 0,0 0 0,0 1 0,0-1 0,0 0 0,0 0 0,0 0 0,-1 0 0,1 0 0,0 0 0,0 0 0,0 0 0,0 1 0,0-1 0,-1 0 0,1 0 0,0 0 0,0 0 0,0 0 0,0 0 0,0 0 0,-1 0 0,1 0 0,0 0 0,0 0 0,0 0 0,0 0 0,-1 0 0,1 0 0,0 0 0,0-1 0,0 1 0,0 0 0,0 0 0,-1 0 0,1 0 0,0 0 0,0 0 0,0 0 0,0 0 0,0-1 0,0 1 0,-2-3 0,0 0 0,1 0 0,0 0 0,0 0 0,0 0 0,0 0 0,0-1 0,0 1 0,0-6 0,-2-28 0,0-51 0,3 59 0,0 1 0,-2-1 0,-9-50 0,7 64 0,1-1 0,0 0 0,1 0 0,1-1 0,0 1 0,2-21 0,-1 33 0,0 1 0,0 0 0,1 0 0,-1 0 0,1 0 0,0 0 0,0 0 0,0 0 0,0 0 0,0 0 0,0 0 0,1 0 0,-1 1 0,1-1 0,0 1 0,0-1 0,0 1 0,0 0 0,0 0 0,0 0 0,0 0 0,0 0 0,1 0 0,-1 1 0,1 0 0,-1-1 0,1 1 0,0 0 0,-1 0 0,1 1 0,0-1 0,-1 0 0,1 1 0,0 0 0,0 0 0,0 0 0,-1 0 0,6 2 0,-3-1 0,1 1 0,0 0 0,-1 0 0,1 1 0,-1-1 0,0 1 0,0 1 0,0-1 0,0 1 0,8 8 0,43 51 0,-37-40-119,3 6-296,2-2-1,33 31 1,-42-45-6411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7T15:51:42.09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0,'11'11,"1"-1,1-1,18 12,-1-2,918 541,-791-482,300 106,-364-155,0-5,2-3,0-5,183 7,-223-21,-1-3,0-2,0-3,-1-2,60-16,1-17,202-105,-158 68,-60 31,12-7,2 4,137-40,-184 76,1 3,0 3,0 2,89 5,-134 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6T16:41:53.109"/>
    </inkml:context>
    <inkml:brush xml:id="br0">
      <inkml:brushProperty name="width" value="0.05" units="cm"/>
      <inkml:brushProperty name="height" value="0.05" units="cm"/>
      <inkml:brushProperty name="color" value="#00A0D7"/>
      <inkml:brushProperty name="ignorePressure" value="1"/>
    </inkml:brush>
  </inkml:definitions>
  <inkml:trace contextRef="#ctx0" brushRef="#br0">1 1,'106'32,"1"-5,1-5,145 12,335-17,880-20,-863 4,-306-14,-23-1,318 15,-561-1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5T23:41:26.66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1,'1509'0,"-1472"2,0 2,0 1,36 10,-39-6,0-3,0-1,63 2,-5-17,-53 4</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7T02:14:54.158"/>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1 27,'433'2,"459"-5,-618-9,56-1,329 29,-2-4,-414-14,85 15,-98-1,-145-10,-20-1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7T02:23:54.995"/>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1 27,'433'2,"459"-5,-618-9,56-1,329 29,-2-4,-414-14,85 15,-98-1,-145-10,-20-1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7T02:24:26.887"/>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1 27,'433'2,"459"-5,-618-9,56-1,329 29,-2-4,-414-14,85 15,-98-1,-145-10,-20-1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7T02:14:54.158"/>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1 27,'433'2,"459"-5,-618-9,56-1,329 29,-2-4,-414-14,85 15,-98-1,-145-10,-20-1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7T02:18:07.463"/>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0 53,'2966'0,"-2378"-31,-132 9,-435 23</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7T03:10:39.148"/>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0 53,'2966'0,"-2378"-31,-132 9,-435 23</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6T01:11:11.273"/>
    </inkml:context>
    <inkml:brush xml:id="br0">
      <inkml:brushProperty name="width" value="0.05" units="cm"/>
      <inkml:brushProperty name="height" value="0.05" units="cm"/>
      <inkml:brushProperty name="color" value="#F6630D"/>
      <inkml:brushProperty name="ignorePressure" value="1"/>
    </inkml:brush>
  </inkml:definitions>
  <inkml:trace contextRef="#ctx0" brushRef="#br0">1 1449,'32'-4,"0"-1,1-3,-2-1,1-2,39-23,-39 20,9-5,139-66,-140 63,-2-2,52-43,-68 47,-2-1,1-2,-2-1,0 0,-1-2,-2-1,0-1,0-1,-2-1,22-61,-22 53,3 1,1 1,0 1,2 1,0 1,2 2,1 1,36-38,23-10,116-86,-172 144,226-149,-200 145,-32 18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20:54:41.832"/>
    </inkml:context>
    <inkml:brush xml:id="br0">
      <inkml:brushProperty name="width" value="0.035" units="cm"/>
      <inkml:brushProperty name="height" value="0.035" units="cm"/>
      <inkml:brushProperty name="color" value="#E71224"/>
    </inkml:brush>
  </inkml:definitions>
  <inkml:trace contextRef="#ctx0" brushRef="#br0">4269 2851 24575,'-22'-18'0,"0"2"0,-1 0 0,-1 2 0,-1 0 0,-38-14 0,-7-6 0,22 8 0,-66-47 0,92 58 0,-1 1 0,0 1 0,-2 1 0,-27-10 0,-106-29 0,96 34 0,-75-33 0,26-2 0,-41-19 0,-31-9 0,146 64 0,-40-24 0,24 12 0,23 12 0,-1 2 0,-1 1 0,-45-12 0,-62-18 0,6 1 0,106 35 0,1-1 0,0-2 0,-46-22 0,-21-13 0,48 23 0,-54-32 0,-70-74 0,114 84 0,2 4 0,28 22 0,1-1 0,-34-34 0,41 35 0,5 4 0,-1 1 0,0 0 0,0 1 0,-29-19 0,-81-38 0,65 38 0,-71-49 0,74 45 0,36 24 0,-29-21 0,36 23 0,0 1 0,-1 1 0,-18-9 0,18 10 0,0-1 0,0 0 0,-16-12 0,-128-89 0,150 102 0,-1 1 0,1 1 0,-1 0 0,-11-4 0,12 4 0,0 1 0,-1-1 0,1 0 0,0 0 0,-7-6 0,-30-21 0,34 25 0,0 0 0,0-1 0,-10-10 0,-38-43 0,2-3 0,-62-92 0,77 103 0,31 41 0,0 0 0,1-1 0,1 1 0,0-2 0,1 1 0,-10-23 0,2-10 0,7 19 0,0 1 0,-2 1 0,-1 0 0,-24-41 0,-26-39 0,61 104 0,0 0 0,0 0 0,0 0 0,0 1 0,0-1 0,0 0 0,0 0 0,0 0 0,-1 1 0,1-1 0,0 0 0,0 0 0,0 0 0,0 0 0,0 1 0,0-1 0,0 0 0,-1 0 0,1 0 0,0 0 0,0 1 0,0-1 0,0 0 0,-1 0 0,1 0 0,0 0 0,0 0 0,0 0 0,0 0 0,-1 0 0,1 0 0,0 0 0,0 0 0,0 1 0,-1-1 0,1 0 0,0 0 0,0 0 0,-1-1 0,1 1 0,0 0 0,0 0 0,0 0 0,-1 0 0,1 0 0,0 0 0,0 0 0,0 0 0,0 0 0,-1 0 0,1 0 0,0-1 0,0 1 0,0 0 0,0 0 0,-1 0 0,1 0 0,-1 24 0,1-23 0,4 457 0,-4-959 0,-1 496 0,2 1 0,-1 0 0,0-1 0,1 1 0,0 0 0,0-1 0,0 1 0,1 0 0,-1 0 0,5-7 0,-6 10 0,1 0 0,0 1 0,0-1 0,0 0 0,0 0 0,0 0 0,0 0 0,0 1 0,0-1 0,0 0 0,0 1 0,0-1 0,0 1 0,1-1 0,-1 1 0,0 0 0,0 0 0,1-1 0,-1 1 0,0 0 0,0 0 0,1 0 0,-1 0 0,0 0 0,0 0 0,1 1 0,-1-1 0,0 0 0,0 1 0,1-1 0,-1 1 0,0-1 0,0 1 0,0 0 0,0-1 0,0 1 0,0 0 0,0 0 0,0 0 0,1 1 0,8 7 0,-1 0 0,0 0 0,-1 1 0,0 0 0,-1 0 0,0 1 0,6 12 0,-7-12 0,1 1 0,0-2 0,0 1 0,1-1 0,1 0 0,-1-1 0,16 13 0,8 1-35,-16-13-408,0 1-1,24 23 1,-28-20-6383</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9T19:36:00.330"/>
    </inkml:context>
    <inkml:brush xml:id="br0">
      <inkml:brushProperty name="width" value="0.1" units="cm"/>
      <inkml:brushProperty name="height" value="0.1" units="cm"/>
      <inkml:brushProperty name="color" value="#008C3A"/>
      <inkml:brushProperty name="ignorePressure" value="1"/>
    </inkml:brush>
  </inkml:definitions>
  <inkml:trace contextRef="#ctx0" brushRef="#br0">1 0,'37'33,"-24"-21,0 0,16 10,7 0,1-1,0-2,2-1,1-2,1 0,71 17,-29-14,0-3,134 12,-52-19,183-9,-137-3,27 2,259 3,-269 18,-16 0,-30-10,143 3,1436-12,-820-2,-609-16,0-21,-192 21,68-10,187-17,-14 39,-220 6,-110 1,-1 1,64 10,96 26,-189-35,65 12,115 28,-158-33,1-2,49 5,-40-6,55 12,297 93,-344-94,79 22,-10-14,-33-8,100 31,-101-20,217 74,-172-55,-81-30,-2 2,0 2,62 34,13 22,-37-22,113 51,-91-51,-69-31,2-3,106 36,202 55,-299-100,-43-10,0 0,0 0,23 10,-23-6</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9T22:23:35.531"/>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0,'1245'0,"-1228"1,-1 1,1 0,-1 2,1 0,30 11,-8-1,-12-9,0 0,-1-2,1-1,0-1,48-4,-3 1,192 2,-241 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9T22:25:08.959"/>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29,'1181'0,"-1007"-13,-26 1,596 9,-384 5,-234-4,134 5,-162 9,-59-6,55 2,9-8,-80-1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9T22:27:27.165"/>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0,'1245'0,"-1228"1,-1 1,1 0,-1 2,1 0,30 11,-8-1,-12-9,0 0,-1-2,1-1,0-1,48-4,-3 1,192 2,-241 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6T14:51:10.223"/>
    </inkml:context>
    <inkml:brush xml:id="br0">
      <inkml:brushProperty name="width" value="0.05" units="cm"/>
      <inkml:brushProperty name="height" value="0.05" units="cm"/>
      <inkml:brushProperty name="color" value="#00B050"/>
      <inkml:brushProperty name="ignorePressure" value="1"/>
    </inkml:brush>
  </inkml:definitions>
  <inkml:trace contextRef="#ctx0" brushRef="#br0">0 1,'14'13,"1"-1,0 0,0-1,1-1,0-1,19 9,109 36,-86-35,398 136,-196-81,-116-36,-101-26,-21-7,-1 0,0 2,0 0,-1 2,34 19,-41-19</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6T13:33:45.127"/>
    </inkml:context>
    <inkml:brush xml:id="br0">
      <inkml:brushProperty name="width" value="0.05" units="cm"/>
      <inkml:brushProperty name="height" value="0.05" units="cm"/>
      <inkml:brushProperty name="color" value="#008C3A"/>
    </inkml:brush>
  </inkml:definitions>
  <inkml:trace contextRef="#ctx0" brushRef="#br0">0 28 24575,'213'-14'0,"-19"1"0,239 13 92,-202 1-1549,-204-1-5369</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6T14:50:37.067"/>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1,'4'0,"0"1,0 1,-1-1,1 0,0 1,-1 0,1 0,-1 0,0 0,0 0,1 1,2 3,8 4,13 9,322 204,-303-198,27 15,1-2,151 51,-84-48,1-6,152 16,-179-45,-89-6</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6T14:51:10.223"/>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1,'14'13,"1"-1,0 0,0-1,1-1,0-1,19 9,109 36,-86-35,398 136,-196-81,-116-36,-101-26,-21-7,-1 0,0 2,0 0,-1 2,34 19,-41-19</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0T18:30:40.546"/>
    </inkml:context>
    <inkml:brush xml:id="br0">
      <inkml:brushProperty name="width" value="0.05" units="cm"/>
      <inkml:brushProperty name="height" value="0.05" units="cm"/>
      <inkml:brushProperty name="color" value="#008C3A"/>
    </inkml:brush>
  </inkml:definitions>
  <inkml:trace contextRef="#ctx0" brushRef="#br0">11754 0 24575,'-67'14'0,"-91"9"0,44-9 0,-461 66-456,-285 43-378,-500 57 834,-223-134-900,682-101 759,636 35 82,70 5 148,-571-25 2167,-130 43-2211,616 10-45,5 0 0,-18-15 0,-201 3 0,337 11 0,-177 34 0,228-32 0,-60 11 0,-139 52 0,244-65 0,-153 29 0,128-29 0,0 5 0,1 3 0,-113 41 0,-2 9 0,186-64 0,1 1 0,1-1 0,-1 1 0,1 1 0,1 0 0,-1 1 0,-12 13 0,-64 78 0,28-31 0,13-13 0,-41 63 0,51-67 0,32-45 0,0 0 0,1 2 0,0-2 0,1 1 0,0 1 0,0-2 0,1 2 0,-3 15 0,2 3 0,2 41 0,1-47 0,0 1 0,-2-1 0,-5 31 0,-21 65 0,-12 132 0,30-164 0,-7 130 0,15-190 0,-1 0 0,-1-1 0,-2 0 0,0 0 0,-16 38 0,-13 52 0,17-38-1365,13-55-5461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0T18:30:44.071"/>
    </inkml:context>
    <inkml:brush xml:id="br0">
      <inkml:brushProperty name="width" value="0.05" units="cm"/>
      <inkml:brushProperty name="height" value="0.05" units="cm"/>
      <inkml:brushProperty name="color" value="#008C3A"/>
    </inkml:brush>
  </inkml:definitions>
  <inkml:trace contextRef="#ctx0" brushRef="#br0">4427 0 24575,'-196'20'0,"76"-10"0,-595 34 0,-2-38 0,20 37 0,426-15 0,-102 14 0,291-31 0,-94 17 0,-21 8 0,-44 9 0,196-33 0,1 1 0,1 2 0,-54 26 0,81-32 0,0 0 0,1 1 0,0 0 0,1 2 0,0-1 0,1 2 0,0 0 0,1 0 0,0 1 0,1 1 0,1 0 0,-9 17 0,-89 186 0,92-178 0,1 2 0,2-1 0,-11 70 0,-2 63 0,-5 311 0,32-394 0,4 196 0,0-202 0,22 114 0,-23-183 0,0-2 0,0 1 0,2 0 0,0-1 0,0 0 0,2-1 0,-1 1 0,17 19 0,-9-15 0,0-1 0,2 0 0,0-1 0,1-1 0,20 14 0,16 4 0,1-2 0,2-3 0,72 26 0,26 5 0,-8-4 0,149 80 0,-258-116 0,0-3 0,1-1 0,1-2 0,1-1 0,-1-2 0,54 5 0,254 5 0,-33-8 0,48 2 0,470-52 0,-477-11 0,-8-27 0,-57 10 0,-128 41 0,248-7 0,94 27 0,-307 6 0,-98 4 0,137 24 0,-82-7 0,90-5 0,-84-8 0,-118-3 0,0 1 0,-1 3 0,0 1 0,-1 2 0,64 29 0,-79-32 0,0-2 0,0 0 0,1-2 0,0-1 0,0-1 0,1-1 0,34-1 0,196-22 0,-186 11 0,201-22 0,-108-5 0,-85 16 0,-64 17 0,-1-1 0,1-1 0,-1-1 0,0 0 0,-1 0 0,1-2 0,-1 0 0,-1 0 0,1-1 0,-1-1 0,-1 0 0,0-1 0,19-23 0,-14 15 0,-2-2 0,-1 0 0,0 0 0,-1-1 0,-2-1 0,0 0 0,-2-1 0,13-44 0,-9 18 0,-2 0 0,-2-1 0,3-76 0,-15-133 0,-1 207 0,-2 1 0,-27-100 0,20 104 0,-2 2 0,-40-84 0,23 63 0,-33-101 0,54 138 0,-3-7 0,-2 2 0,-2-1 0,-1 2 0,-1 1 0,-2 0 0,-31-34 0,13 22 0,-2 2 0,-3 2 0,-64-48 0,-119-54 0,89 60 0,88 53 0,-1 2 0,-106-41 0,88 42 0,24 8 0,-1 2 0,0 2 0,-1 2 0,-52-7 0,-26 3 0,-205-54 0,297 63 0,-1 1 0,1 2 0,-44 0 0,-108 6 0,70 2 0,-193-18 0,229 8 0,-104-13 0,104 8 0,12 3 0,1-3 0,-73-22 0,115 27 0,1 1 0,-1 1 0,-1 2 0,-29-1 0,-107 6 0,64 0 0,-112-2-1365,188 0-5461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20:54:41.833"/>
    </inkml:context>
    <inkml:brush xml:id="br0">
      <inkml:brushProperty name="width" value="0.035" units="cm"/>
      <inkml:brushProperty name="height" value="0.035" units="cm"/>
      <inkml:brushProperty name="color" value="#E71224"/>
    </inkml:brush>
  </inkml:definitions>
  <inkml:trace contextRef="#ctx0" brushRef="#br0">3271 2288 24575,'-6'0'0,"-1"-1"0,1 0 0,0-1 0,0 1 0,0-1 0,0 0 0,-11-6 0,-14-5 0,-101-20 0,74 20 0,-71-26 0,66 18 0,29 9 0,-36-15 0,67 25 0,-31-15 0,0 2 0,-46-14 0,54 21 0,0-2 0,-32-17 0,31 14 0,-48-17 0,48 19 0,1 0 0,0-1 0,1-2 0,0 0 0,-24-20 0,-27-16 0,22 11 0,43 30 0,0 0 0,-1 1 0,0 0 0,-19-9 0,-55-18 0,-120-58 0,183 82 0,0 1 0,-41-12 0,41 15 0,-1-1 0,-43-22 0,-40-27 0,71 40 0,1-1 0,1-2 0,0-1 0,-47-40 0,39 23 0,19 19 0,1-2 0,1 0 0,0-1 0,-24-36 0,35 44 0,-1 1 0,0 1 0,-1 0 0,-26-20 0,-12-14 0,-78-94 0,93 103 0,14 17 0,1 0 0,2-2 0,0 0 0,1-1 0,-23-43 0,-37-86 0,69 138 0,0 0 0,-1 1 0,-1 0 0,0 1 0,-1 0 0,0 0 0,-1 1 0,0 0 0,-19-12 0,19 13 0,1 0 0,0-1 0,1 0 0,0-1 0,-11-18 0,15 20 0,0 1 0,-1 0 0,0 0 0,0 0 0,-1 1 0,0 0 0,-1 1 0,0 0 0,0 0 0,0 0 0,-15-6 0,15 9 0,5 3 0,0 0 0,0 0 0,0-1 0,0 1 0,0-1 0,0 0 0,1-1 0,-1 1 0,1 0 0,0-1 0,-1 0 0,1 0 0,0 0 0,1 0 0,-1 0 0,0-1 0,1 1 0,-3-7 0,-13-21 0,18 31 0,0 0 0,0-1 0,0 1 0,0 0 0,-1 0 0,1 0 0,0-1 0,0 1 0,0 0 0,-1 0 0,1 0 0,0 0 0,0-1 0,-1 1 0,1 0 0,0 0 0,-1 0 0,1 0 0,0 0 0,0 0 0,-1 0 0,1 0 0,0 0 0,-1 0 0,1 0 0,0 0 0,0 0 0,-1 0 0,1 0 0,0 0 0,-1 0 0,1 0 0,0 0 0,-1 1 0,-6 18 0,2 27 0,2 1 0,6 73 0,-1-43 0,-3-145 0,3-207 0,-2 272 0,0 0 0,0 1 0,0-1 0,1 0 0,-1 1 0,1-1 0,0 1 0,-1-1 0,1 1 0,0-1 0,1 1 0,-1-1 0,0 1 0,1 0 0,-1 0 0,1-1 0,0 1 0,-1 0 0,1 1 0,0-1 0,0 0 0,1 1 0,-1-1 0,3-1 0,-2 2 0,0 1 0,0-1 0,0 1 0,0 0 0,0 0 0,0 0 0,0 0 0,0 0 0,0 1 0,0-1 0,0 1 0,0 0 0,0 0 0,0 0 0,0 0 0,0 0 0,-1 1 0,1-1 0,-1 1 0,1 0 0,2 2 0,50 39 0,30 19 0,-74-55 0,0-1 0,1 0 0,0-1 0,0 0 0,0-1 0,17 4 0,128 20-1365,-135-23-5461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5T22:20:34.296"/>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0,'1245'0,"-1228"1,-1 1,1 0,-1 2,1 0,30 11,-8-1,-12-9,0 0,-1-2,1-1,0-1,48-4,-3 1,192 2,-241 0</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5T22:41:19.777"/>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0,'1245'0,"-1228"1,-1 1,1 0,-1 2,1 0,30 11,-8-1,-12-9,0 0,-1-2,1-1,0-1,48-4,-3 1,192 2,-241 0</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6T14:46:19.470"/>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0,'1245'0,"-1228"1,-1 1,1 0,-1 2,1 0,30 11,-8-1,-12-9,0 0,-1-2,1-1,0-1,48-4,-3 1,192 2,-241 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2T14:24:06.721"/>
    </inkml:context>
    <inkml:brush xml:id="br0">
      <inkml:brushProperty name="width" value="0.05" units="cm"/>
      <inkml:brushProperty name="height" value="0.05" units="cm"/>
      <inkml:brushProperty name="color" value="#E71224"/>
    </inkml:brush>
  </inkml:definitions>
  <inkml:trace contextRef="#ctx0" brushRef="#br0">1258 56 24575,'-86'0'0,"-129"3"0,181 0 0,0 2 0,1 0 0,-1 3 0,-41 14 0,11-1 0,42-15 0,-1 1 0,1 2 0,0 0 0,-27 16 0,19-5 0,-1-2 0,-2-1 0,1-1 0,-2-2 0,0-2 0,-50 13 0,61-20 0,0 0 0,0 2 0,0 1 0,1 1 0,0 0 0,1 2 0,0 0 0,-25 20 0,42-28 0,0 0 0,1 1 0,-1-1 0,1 1 0,0 0 0,0 0 0,1 0 0,-1 1 0,1-1 0,0 1 0,0-1 0,0 1 0,0 0 0,1 0 0,0-1 0,-1 7 0,2-4 0,0 0 0,1 0 0,-1 0 0,1 1 0,1-2 0,-1 1 0,1 0 0,0 0 0,1-1 0,4 9 0,3 4 0,2-1 0,0-1 0,1 0 0,0 0 0,1-1 0,26 21 0,-11-15 0,1 0 0,1-3 0,35 18 0,2 1 0,25 15 0,2-3 0,199 72 0,-259-112 0,1-1 0,0-2 0,0-1 0,44 0 0,151-8 0,-115-1 0,1882 0 0,-1066 5 0,-919-3 0,-1 0 0,1-1 0,0 0 0,-1-1 0,0 0 0,0-1 0,0-1 0,0 1 0,15-11 0,11-7 0,48-39 0,-28 19 0,32-32 0,-1 2 0,-71 59 0,0-2 0,-1 0 0,-1-1 0,0 0 0,-1-1 0,-1-1 0,-1-1 0,0 0 0,-1 0 0,-2-1 0,0-1 0,-1 0 0,-1 0 0,0-1 0,-2 0 0,-1 0 0,-1 0 0,3-41 0,-6 57 0,-1 0 0,-1 0 0,1 1 0,-1-1 0,0 0 0,0 0 0,-1 1 0,0-1 0,0 1 0,0-1 0,0 1 0,-1 0 0,0 0 0,0 0 0,0 0 0,-1 0 0,-5-4 0,-4-4 0,-1 2 0,0 0 0,-1 0 0,-18-9 0,-22-16 0,32 21 0,0 1 0,-1 0 0,-1 2 0,0 1 0,0 1 0,-1 1 0,0 1 0,-1 1 0,-35-4 0,-23 3 0,-141 3 0,12 2 0,-6-21 0,136 12 0,-1 3 0,-122 4 0,-22 39 0,110-13 0,-88 7 0,-378 0 0,-271-29 0,658-14 0,-5 1 0,139 15 0,-122 16 0,145-12-682,-62 1-1,70-5-6143</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2T14:24:22.678"/>
    </inkml:context>
    <inkml:brush xml:id="br0">
      <inkml:brushProperty name="width" value="0.05" units="cm"/>
      <inkml:brushProperty name="height" value="0.05" units="cm"/>
      <inkml:brushProperty name="color" value="#E71224"/>
    </inkml:brush>
  </inkml:definitions>
  <inkml:trace contextRef="#ctx0" brushRef="#br0">1175 1 24575,'21'22'0,"-1"2"0,-1 1 0,-2 1 0,0 0 0,-2 1 0,0 0 0,-2 2 0,15 48 0,-1 17 0,20 134 0,-5 127 0,-40-285 0,-3 0 0,-3 0 0,-14 75 0,6-94 0,-2-1 0,-3-1 0,-2-1 0,-2 0 0,-46 77 0,47-92 0,-2-1 0,-1-1 0,-2-2 0,-52 52 0,-129 88 0,-6 6 0,75-50 0,-73 72 0,162-142 0,-77 117 0,99-133 0,6-7 0,1 1 0,2 1 0,1 0 0,2 1 0,2 1 0,1 0 0,1 1 0,-7 60 0,6 22 0,5 164 0,6-244 0,0-23 0,0 0 0,2 0 0,0 0 0,0 0 0,2 0 0,0-1 0,1 1 0,0-1 0,1 0 0,1 0 0,0-1 0,18 26 0,-12-24-136,-2 1-1,0 0 1,-1 0-1,0 1 1,-2 0-1,0 1 1,-1 0-1,-1 0 0,5 25 1,-9-21-6690</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4T16:35:22.746"/>
    </inkml:context>
    <inkml:brush xml:id="br0">
      <inkml:brushProperty name="width" value="0.05" units="cm"/>
      <inkml:brushProperty name="height" value="0.05" units="cm"/>
      <inkml:brushProperty name="color" value="#FF0066"/>
      <inkml:brushProperty name="ignorePressure" value="1"/>
    </inkml:brush>
  </inkml:definitions>
  <inkml:trace contextRef="#ctx0" brushRef="#br0">1285 135,'-94'-2,"0"-4,1-4,-114-28,157 28,-1 3,-68-2,-103 11,76 0,139-2,0 0,-1 0,1 0,0 1,0 0,-1 1,1 0,0 0,1 0,-1 1,0 0,1 0,-1 1,1 0,0 0,0 0,1 1,-1 0,1 0,0 0,0 1,1-1,-1 1,1 0,1 1,-6 10,1 1,1 1,1 0,1 0,0 0,2 0,-2 21,2 117,5-95,-1-40,1 1,1-1,1 0,2 0,0 0,16 38,0-11,50 79,-53-102,28 33,-29-38,-1 0,23 38,46 84,-80-135,0-1,1 1,-1-1,2-1,-1 1,1-1,0-1,0 1,16 6,6 2,50 13,-17-6,-41-13,1-2,0 0,0-2,46 4,97-9,-67-2,-76 3,0-1,1-1,-1-1,0-1,24-7,-36 7,0-1,1 1,-2-2,1 1,-1-1,1-1,-2 0,1-1,-1 1,0-2,12-14,-5 3,0 0,-2-2,0 1,-1-2,-2 0,0 0,10-33,-13 33,1 1,2 0,0 0,27-37,-35 54,56-93,-40 58,-16 30,1 1,0 1,9-14,-9 14,1 0,-1 0,0-1,0 1,-1-1,-1 0,1-1,-2 1,3-18,-3-9,-3-47,-1 23,3 25,1 4,-5-33,3 54,-1 0,-1-1,1 1,-1 0,-1 1,0-1,-6-10,0 4,0 0,-1 0,0 1,-1 1,-1 0,0 0,-1 2,-1-1,0 2,0 0,-1 1,-1 0,-25-10,25 12,0 2,-1 0,-27-6,39 11,0 0,0 0,0 1,0-1,0 2,0-1,0 1,0-1,0 2,1-1,-1 1,0 0,0 0,-8 5,-3 5</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4T16:35:27.668"/>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1,'3'1,"0"0,0 1,1-1,-1 1,0 0,0 0,0 0,-1 0,1 1,0-1,-1 1,0 0,1-1,2 7,4 2,488 522,319 274,-662-656,-49-46,162 126,290 164,-448-323,196 95,-98-59,-111-64,-83-38</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4T16:36:09.348"/>
    </inkml:context>
    <inkml:brush xml:id="br0">
      <inkml:brushProperty name="width" value="0.05" units="cm"/>
      <inkml:brushProperty name="height" value="0.05" units="cm"/>
      <inkml:brushProperty name="color" value="#FF0066"/>
      <inkml:brushProperty name="ignorePressure" value="1"/>
    </inkml:brush>
  </inkml:definitions>
  <inkml:trace contextRef="#ctx0" brushRef="#br0">3120 4,'-56'2,"-82"13,31-5,-198-7,149-5,64 0,-104 4,167 3,-1 0,1 2,-42 15,47-13,-2-1,1-1,-1-1,0-1,-29 1,-442-8,468 0,1-1,0-2,-46-12,44 9,-1 1,-53-4,15 9,26 2,-1-2,-46-9,38 4,0 2,-99 5,66 2,71-2,1 2,0 0,-1 0,1 1,0 1,0 0,0 1,1 0,-19 11,1 2,1 2,-40 34,63-49,1 1,-1 0,1 0,0 0,1 0,0 1,0 0,0 0,1 0,0 0,0 0,1 1,0-1,-2 11,1 9,1-1,3 51,1-33,-2-39,0 0,0 1,1-1,-1 0,1 0,1 0,-1 0,1 0,0 0,0 0,0 0,1-1,5 9,-2-7,0 0,1 0,0 0,0-1,0 0,1 0,12 5,11 4,0-2,48 12,-43-14,57 24,-73-25,1-2,-1 0,2-2,-1 0,0-1,1-1,0-1,0-1,29-2,-28 2,-1 1,0 1,0 1,0 1,-1 1,27 11,-24-8,0-1,0-1,1-2,38 5,316-9,-181-3,1687 2,-1873-1,0-1,-1 0,1 0,0-1,-1-1,1 0,-1 0,0-1,-1-1,1 0,-1 0,0-1,-1 0,1-1,7-9,10-10,-1-1,-2-2,30-45,-39 51,-1 1,-1-1,14-38,-23 53,-2 0,1-1,-1 1,-1-1,0 1,0-1,-1 0,0 1,0-1,-1 0,-4-18,2 22,1-1,0 1,-1 0,-1-1,1 1,-1 1,0-1,0 0,0 1,-1 0,0 0,0 0,0 1,-1 0,1 0,-1 0,-8-4,-21-7,-65-20,75 28,-1-1,1-2,1 0,0-1,-43-28,59 34,0-1,-1 1,0 1,0-1,0 1,-1 1,1 0,-1 0,0 1,-13-1,-9 1,-61 3,36 1,35-2</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4T16:36:11.189"/>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1,'31'5,"-7"1,342 61,37-14,129 11,98 1,841 56,-2-1,-1162-89,157 47,88 8,435-70,-743-18,-1 1,216-3,-204-24,-132 10,10 11,-108 8</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20:54:41.834"/>
    </inkml:context>
    <inkml:brush xml:id="br0">
      <inkml:brushProperty name="width" value="0.035" units="cm"/>
      <inkml:brushProperty name="height" value="0.035" units="cm"/>
      <inkml:brushProperty name="color" value="#E71224"/>
    </inkml:brush>
  </inkml:definitions>
  <inkml:trace contextRef="#ctx0" brushRef="#br0">4721 6135 24575,'-30'0'0,"-225"-6"0,201 2 0,0-3 0,-90-23 0,88 15 0,16 5 0,0-2 0,0-1 0,-57-29 0,46 16 0,0 2 0,-2 2 0,-91-24 0,-119-42 0,191 61 0,18 4 0,-86-50 0,28 13 0,-198-108 0,279 150 0,-60-25 0,-7-3 0,28 12 0,51 26 0,1-1 0,0 0 0,0-1 0,1-1 0,-30-25 0,4-2 0,-66-44 0,13 11 0,-34-21 0,57 42 0,-60-40 0,-93-68 0,203 137 0,-29-31 0,33 32 0,0 0 0,-25-17 0,-106-92 0,130 111 0,-63-46 0,65 53 0,0-2 0,1 0 0,1-1 0,0-1 0,1 0 0,-26-34 0,27 28 0,-2 1 0,0 1 0,-20-18 0,13 14 0,-24-32 0,-4-12 0,-108-109 0,148 164 0,1 0 0,0-1 0,1 0 0,-14-26 0,-13-21 0,-64-74 0,93 125 0,1-1 0,1 1 0,0-1 0,-7-20 0,7 18 0,0-1 0,-13-20 0,-46-82 0,44 75 0,-33-48 0,40 69 0,2-2 0,0 0 0,1 0 0,1-1 0,0 0 0,-6-35 0,4 8 0,3 0 0,-2-52 0,6 20 0,8-116 0,-2 180 0,1 1 0,0-1 0,1 1 0,1 0 0,14-31 0,45-67 0,-9 19 0,-4-29 0,-35 81 0,-2-3 0,-11 34 0,0 0 0,1 1 0,0 0 0,10-19 0,122-226 0,-125 229 0,2 0 0,0 1 0,2 1 0,0 0 0,29-34 0,52-47 0,-79 88 0,22-28 0,-26 28 0,1 1 0,23-21 0,61-60 0,-74 71 0,2 0 0,0 2 0,2 1 0,33-22 0,61-37 0,-70 46 0,97-53 0,-104 70 0,2 3 0,92-23 0,-16 5 0,44-10 0,-22 3 0,-109 28 0,1 3 0,1 1 0,50-7 0,-37 10 0,-1-3 0,55-18 0,-49 13 0,64-11 0,-107 24 0,-1-2 0,0 1 0,-1-2 0,1 1 0,-1-1 0,0-1 0,15-10 0,-12 8 0,1-1 0,-1 2 0,23-8 0,38-13 0,19-5 0,-30 18 0,-37 9 0,0-1 0,44-17 0,-59 20 0,0 0 0,1 1 0,0 0 0,-1 1 0,1 0 0,0 1 0,16 1 0,42-5 0,-61 3 0,0-1 0,-1-1 0,0 1 0,0-1 0,9-6 0,-8 5 0,0 0 0,0 1 0,0 0 0,12-3 0,17 3 0,0 1 0,68 4 0,-85-1 0,-131 2 0,-183-4 0,287 1 0,0 1 0,-1 0 0,1 0 0,-1-1 0,1 0 0,-1 0 0,1 0 0,0-1 0,-1 0 0,1 0 0,-9-5 0,14 7 0,0 0 0,0 0 0,-1 0 0,1-1 0,0 1 0,0 0 0,0 0 0,0 0 0,0-1 0,0 1 0,0 0 0,0 0 0,0 0 0,0 0 0,0-1 0,0 1 0,0 0 0,0 0 0,1 0 0,-1 0 0,0-1 0,0 1 0,0 0 0,0 0 0,0 0 0,0 0 0,0-1 0,0 1 0,1 0 0,-1 0 0,0 0 0,0 0 0,0 0 0,0 0 0,0 0 0,1-1 0,-1 1 0,0 0 0,0 0 0,0 0 0,0 0 0,1 0 0,-1 0 0,0 0 0,0 0 0,0 0 0,1 0 0,-1 0 0,0 0 0,0 0 0,0 0 0,13-2 0,0 3 0,0 0 0,0 0 0,0 1 0,0 1 0,0 0 0,-1 1 0,25 10 0,82 52 0,-69-37 0,-41-24 0,0-1 0,1 0 0,-1-1 0,1 0 0,0-1 0,0 0 0,19 2 0,70-4 0,-93-1 0,-51 2 0,22-2 0,1 1 0,-1 1 0,1 1 0,0 2 0,-42 10 0,53-10 0,1 1 0,0 0 0,0 0 0,0 1 0,0 0 0,1 1 0,0 0 0,1 1 0,-1-1 0,1 2 0,1-1 0,0 1 0,-9 13 0,-17 18-1365,16-22-5461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31T21:19:45.225"/>
    </inkml:context>
    <inkml:brush xml:id="br0">
      <inkml:brushProperty name="width" value="0.035" units="cm"/>
      <inkml:brushProperty name="height" value="0.035" units="cm"/>
      <inkml:brushProperty name="color" value="#F6630D"/>
    </inkml:brush>
  </inkml:definitions>
  <inkml:trace contextRef="#ctx0" brushRef="#br0">0 24 24575,'685'0'0,"-651"2"0,0 2 0,0 2 0,-1 1 0,38 13 0,1-1 0,-26-9 0,0-2 0,0-2 0,1-3 0,0-1 0,71-7 0,-96 2 0,37-11 0,-28 6 0,-19 4 22,-1 0 1,0-1-1,0 0 0,-1 0 0,18-13 0,-15 10-521,0 0-1,21-9 1,-16 10-6327</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8T23:10:32.187"/>
    </inkml:context>
    <inkml:brush xml:id="br0">
      <inkml:brushProperty name="width" value="0.05" units="cm"/>
      <inkml:brushProperty name="height" value="0.05" units="cm"/>
      <inkml:brushProperty name="color" value="#004F8B"/>
      <inkml:brushProperty name="ignorePressure" value="1"/>
    </inkml:brush>
  </inkml:definitions>
  <inkml:trace contextRef="#ctx0" brushRef="#br0">77 0,'2'8,"0"-1,0 0,0 1,1-1,0 0,0 0,1-1,0 1,0-1,7 8,7 13,-2 3,-1 0,-2 1,0 1,-3 0,0 1,-2-1,-1 2,-2-1,-2 1,0 33,-2-25,-3 0,-1-1,-2 1,-2-1,-1 0,-3-1,-16 42,23-70,-1 1,1 0,1 0,-3 25,6-35,-1 0,1 0,0 0,0 0,0 0,1 1,-1-1,1 0,0 0,-1 0,1 0,1 0,-1-1,0 1,1 0,-1 0,1-1,0 1,0-1,0 0,0 1,0-1,1 0,-1 0,1 0,4 2,6 0,0 0,1 0,-1-1,1-1,0 0,0-1,0-1,22-2,18 2,-52 0,-1 0,1 0,0 0,-1 0,1 0,-1 0,1 0,0 1,-1-1,1 1,-1-1,1 1,-1-1,1 1,-1 0,0 0,1 0,-1 0,0 0,1 0,0 1,-2-1,0 1,1-1,-1 0,0 0,0 0,0 1,0-1,0 0,0 0,-1 0,1 0,0 1,-1-1,1 0,0 0,-1 0,1 0,-1 0,0 0,1 0,-2 1,-7 9,0 0,-1-1,-18 15,20-18,-45 37,23-19,0 1,-43 50,65-66,0 0,1 1,1 0,0 0,0 0,1 1,0 0,1 0,0 0,1 1,1-1,-2 20,2 37,7 71,-3-130,-1 1,1-1,1 0,0 0,0 0,1 0,0-1,1 1,0-1,0 0,1-1,0 1,1-1,0 0,11 9,-11-10,0 1,-1 1,0-1,0 1,-1 0,0 0,0 0,-1 1,5 16,-5-12,0 0,-1 0,-1 1,0 0,-1-1,-1 20,-2-25,0-1,0 0,0 1,-1-1,-1 0,1 0,-1 0,-1-1,1 1,-1-1,-1 0,1-1,-1 1,-7 6,-2 0,0 0,0-1,-1-1,0 0,-24 11,31-18,0-1,0 0,-18 4,4-3</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2T16:12:49.172"/>
    </inkml:context>
    <inkml:brush xml:id="br0">
      <inkml:brushProperty name="width" value="0.05" units="cm"/>
      <inkml:brushProperty name="height" value="0.05" units="cm"/>
      <inkml:brushProperty name="color" value="#004F8B"/>
      <inkml:brushProperty name="ignorePressure" value="1"/>
    </inkml:brush>
  </inkml:definitions>
  <inkml:trace contextRef="#ctx0" brushRef="#br0">77 0,'2'8,"0"-1,0 0,0 1,1-1,0 0,0 0,1-1,0 1,0-1,7 8,7 13,-2 3,-1 0,-2 1,0 1,-3 0,0 1,-2-1,-1 2,-2-1,-2 1,0 33,-2-25,-3 0,-1-1,-2 1,-2-1,-1 0,-3-1,-16 42,23-70,-1 1,1 0,1 0,-3 25,6-35,-1 0,1 0,0 0,0 0,0 0,1 1,-1-1,1 0,0 0,-1 0,1 0,1 0,-1-1,0 1,1 0,-1 0,1-1,0 1,0-1,0 0,0 1,0-1,1 0,-1 0,1 0,4 2,6 0,0 0,1 0,-1-1,1-1,0 0,0-1,0-1,22-2,18 2,-52 0,-1 0,1 0,0 0,-1 0,1 0,-1 0,1 0,0 1,-1-1,1 1,-1-1,1 1,-1-1,1 1,-1 0,0 0,1 0,-1 0,0 0,1 0,0 1,-2-1,0 1,1-1,-1 0,0 0,0 0,0 1,0-1,0 0,0 0,-1 0,1 0,0 1,-1-1,1 0,0 0,-1 0,1 0,-1 0,0 0,1 0,-2 1,-7 9,0 0,-1-1,-18 15,20-18,-45 37,23-19,0 1,-43 50,65-66,0 0,1 1,1 0,0 0,0 0,1 1,0 0,1 0,0 0,1 1,1-1,-2 20,2 37,7 71,-3-130,-1 1,1-1,1 0,0 0,0 0,1 0,0-1,1 1,0-1,0 0,1-1,0 1,1-1,0 0,11 9,-11-10,0 1,-1 1,0-1,0 1,-1 0,0 0,0 0,-1 1,5 16,-5-12,0 0,-1 0,-1 1,0 0,-1-1,-1 20,-2-25,0-1,0 0,0 1,-1-1,-1 0,1 0,-1 0,-1-1,1 1,-1-1,-1 0,1-1,-1 1,-7 6,-2 0,0 0,0-1,-1-1,0 0,-24 11,31-18,0-1,0 0,-18 4,4-3</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03:18:32.857"/>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1 530,'0'-6,"1"1,1 0,-1 0,0-1,2 1,-2 0,2 0,1 0,-2 1,7-8,46-45,-34 39,22-24,4 2,2 2,2 1,1 2,3 2,1 1,123-50,-150 73,1 0,0 1,0 2,0 0,2 1,33-1,24 2,89 5,-8 8,250 37,119 39,1930 434,-1936-379,779 294,-1273-419,179 62,-184-68,0 0,1-2,1-1,57 5,-56-8,3-1,-2-2,-1-1,1 0,0-3,0 0,-1-2,54-14,-41 7,-2-2,-1-1,-1-2,0-2,61-35,-81 38</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03:24:26.967"/>
    </inkml:context>
    <inkml:brush xml:id="br0">
      <inkml:brushProperty name="width" value="0.025" units="cm"/>
      <inkml:brushProperty name="height" value="0.025" units="cm"/>
      <inkml:brushProperty name="color" value="#66CC00"/>
      <inkml:brushProperty name="ignorePressure" value="1"/>
    </inkml:brush>
  </inkml:definitions>
  <inkml:trace contextRef="#ctx0" brushRef="#br0">0 1,'25'4,"-12"-1,80 22,763 171,-644-164,326 5,-488-37,79-11,-108 8,0-1,-1-1,1-1,-1-1,-1-1,28-15,16-11,2 3,1 3,1 3,1 2,95-17,-69 22,1 5,0 4,163 5,-185 9,1 4,-2 2,1 3,-2 4,98 37,-101-28,266 93,-282-105,0-3,1-2,1-2,85 1,-115-9,0-1,0-2,0 0,0-1,43-15,43-18,113-23,-199 55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A0144C-2087-4008-B881-D18C2D6670EE}" type="datetimeFigureOut">
              <a:rPr lang="en-US" smtClean="0"/>
              <a:t>11/4/2023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F0AE4A-DD06-40CB-854D-5A2320B79091}" type="slidenum">
              <a:rPr lang="en-US" smtClean="0"/>
              <a:t>‹#›</a:t>
            </a:fld>
            <a:endParaRPr lang="en-US"/>
          </a:p>
        </p:txBody>
      </p:sp>
    </p:spTree>
    <p:extLst>
      <p:ext uri="{BB962C8B-B14F-4D97-AF65-F5344CB8AC3E}">
        <p14:creationId xmlns:p14="http://schemas.microsoft.com/office/powerpoint/2010/main" val="3334724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a:t>
            </a:fld>
            <a:endParaRPr lang="en-US"/>
          </a:p>
        </p:txBody>
      </p:sp>
    </p:spTree>
    <p:extLst>
      <p:ext uri="{BB962C8B-B14F-4D97-AF65-F5344CB8AC3E}">
        <p14:creationId xmlns:p14="http://schemas.microsoft.com/office/powerpoint/2010/main" val="3180664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11</a:t>
            </a:fld>
            <a:endParaRPr lang="en-US"/>
          </a:p>
        </p:txBody>
      </p:sp>
    </p:spTree>
    <p:extLst>
      <p:ext uri="{BB962C8B-B14F-4D97-AF65-F5344CB8AC3E}">
        <p14:creationId xmlns:p14="http://schemas.microsoft.com/office/powerpoint/2010/main" val="4067230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12</a:t>
            </a:fld>
            <a:endParaRPr lang="en-US"/>
          </a:p>
        </p:txBody>
      </p:sp>
    </p:spTree>
    <p:extLst>
      <p:ext uri="{BB962C8B-B14F-4D97-AF65-F5344CB8AC3E}">
        <p14:creationId xmlns:p14="http://schemas.microsoft.com/office/powerpoint/2010/main" val="3623763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13</a:t>
            </a:fld>
            <a:endParaRPr lang="en-US"/>
          </a:p>
        </p:txBody>
      </p:sp>
    </p:spTree>
    <p:extLst>
      <p:ext uri="{BB962C8B-B14F-4D97-AF65-F5344CB8AC3E}">
        <p14:creationId xmlns:p14="http://schemas.microsoft.com/office/powerpoint/2010/main" val="957905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14</a:t>
            </a:fld>
            <a:endParaRPr lang="en-US"/>
          </a:p>
        </p:txBody>
      </p:sp>
    </p:spTree>
    <p:extLst>
      <p:ext uri="{BB962C8B-B14F-4D97-AF65-F5344CB8AC3E}">
        <p14:creationId xmlns:p14="http://schemas.microsoft.com/office/powerpoint/2010/main" val="1423511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15</a:t>
            </a:fld>
            <a:endParaRPr lang="en-US"/>
          </a:p>
        </p:txBody>
      </p:sp>
    </p:spTree>
    <p:extLst>
      <p:ext uri="{BB962C8B-B14F-4D97-AF65-F5344CB8AC3E}">
        <p14:creationId xmlns:p14="http://schemas.microsoft.com/office/powerpoint/2010/main" val="4605591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16</a:t>
            </a:fld>
            <a:endParaRPr lang="en-US"/>
          </a:p>
        </p:txBody>
      </p:sp>
    </p:spTree>
    <p:extLst>
      <p:ext uri="{BB962C8B-B14F-4D97-AF65-F5344CB8AC3E}">
        <p14:creationId xmlns:p14="http://schemas.microsoft.com/office/powerpoint/2010/main" val="33647422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17</a:t>
            </a:fld>
            <a:endParaRPr lang="en-US"/>
          </a:p>
        </p:txBody>
      </p:sp>
    </p:spTree>
    <p:extLst>
      <p:ext uri="{BB962C8B-B14F-4D97-AF65-F5344CB8AC3E}">
        <p14:creationId xmlns:p14="http://schemas.microsoft.com/office/powerpoint/2010/main" val="25693024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18</a:t>
            </a:fld>
            <a:endParaRPr lang="en-US"/>
          </a:p>
        </p:txBody>
      </p:sp>
    </p:spTree>
    <p:extLst>
      <p:ext uri="{BB962C8B-B14F-4D97-AF65-F5344CB8AC3E}">
        <p14:creationId xmlns:p14="http://schemas.microsoft.com/office/powerpoint/2010/main" val="1928434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19</a:t>
            </a:fld>
            <a:endParaRPr lang="en-US"/>
          </a:p>
        </p:txBody>
      </p:sp>
    </p:spTree>
    <p:extLst>
      <p:ext uri="{BB962C8B-B14F-4D97-AF65-F5344CB8AC3E}">
        <p14:creationId xmlns:p14="http://schemas.microsoft.com/office/powerpoint/2010/main" val="2946947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20</a:t>
            </a:fld>
            <a:endParaRPr lang="en-US"/>
          </a:p>
        </p:txBody>
      </p:sp>
    </p:spTree>
    <p:extLst>
      <p:ext uri="{BB962C8B-B14F-4D97-AF65-F5344CB8AC3E}">
        <p14:creationId xmlns:p14="http://schemas.microsoft.com/office/powerpoint/2010/main" val="2762844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a:t>
            </a:fld>
            <a:endParaRPr lang="en-US"/>
          </a:p>
        </p:txBody>
      </p:sp>
    </p:spTree>
    <p:extLst>
      <p:ext uri="{BB962C8B-B14F-4D97-AF65-F5344CB8AC3E}">
        <p14:creationId xmlns:p14="http://schemas.microsoft.com/office/powerpoint/2010/main" val="36581737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21</a:t>
            </a:fld>
            <a:endParaRPr lang="en-US"/>
          </a:p>
        </p:txBody>
      </p:sp>
    </p:spTree>
    <p:extLst>
      <p:ext uri="{BB962C8B-B14F-4D97-AF65-F5344CB8AC3E}">
        <p14:creationId xmlns:p14="http://schemas.microsoft.com/office/powerpoint/2010/main" val="39974003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22</a:t>
            </a:fld>
            <a:endParaRPr lang="en-US"/>
          </a:p>
        </p:txBody>
      </p:sp>
    </p:spTree>
    <p:extLst>
      <p:ext uri="{BB962C8B-B14F-4D97-AF65-F5344CB8AC3E}">
        <p14:creationId xmlns:p14="http://schemas.microsoft.com/office/powerpoint/2010/main" val="29932166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23</a:t>
            </a:fld>
            <a:endParaRPr lang="en-US"/>
          </a:p>
        </p:txBody>
      </p:sp>
    </p:spTree>
    <p:extLst>
      <p:ext uri="{BB962C8B-B14F-4D97-AF65-F5344CB8AC3E}">
        <p14:creationId xmlns:p14="http://schemas.microsoft.com/office/powerpoint/2010/main" val="13510028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24</a:t>
            </a:fld>
            <a:endParaRPr lang="en-US"/>
          </a:p>
        </p:txBody>
      </p:sp>
    </p:spTree>
    <p:extLst>
      <p:ext uri="{BB962C8B-B14F-4D97-AF65-F5344CB8AC3E}">
        <p14:creationId xmlns:p14="http://schemas.microsoft.com/office/powerpoint/2010/main" val="39269704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25</a:t>
            </a:fld>
            <a:endParaRPr lang="en-US"/>
          </a:p>
        </p:txBody>
      </p:sp>
    </p:spTree>
    <p:extLst>
      <p:ext uri="{BB962C8B-B14F-4D97-AF65-F5344CB8AC3E}">
        <p14:creationId xmlns:p14="http://schemas.microsoft.com/office/powerpoint/2010/main" val="40285337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26</a:t>
            </a:fld>
            <a:endParaRPr lang="en-US"/>
          </a:p>
        </p:txBody>
      </p:sp>
    </p:spTree>
    <p:extLst>
      <p:ext uri="{BB962C8B-B14F-4D97-AF65-F5344CB8AC3E}">
        <p14:creationId xmlns:p14="http://schemas.microsoft.com/office/powerpoint/2010/main" val="11963515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27</a:t>
            </a:fld>
            <a:endParaRPr lang="en-US"/>
          </a:p>
        </p:txBody>
      </p:sp>
    </p:spTree>
    <p:extLst>
      <p:ext uri="{BB962C8B-B14F-4D97-AF65-F5344CB8AC3E}">
        <p14:creationId xmlns:p14="http://schemas.microsoft.com/office/powerpoint/2010/main" val="13388635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28</a:t>
            </a:fld>
            <a:endParaRPr lang="en-US"/>
          </a:p>
        </p:txBody>
      </p:sp>
    </p:spTree>
    <p:extLst>
      <p:ext uri="{BB962C8B-B14F-4D97-AF65-F5344CB8AC3E}">
        <p14:creationId xmlns:p14="http://schemas.microsoft.com/office/powerpoint/2010/main" val="8615078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29</a:t>
            </a:fld>
            <a:endParaRPr lang="en-US"/>
          </a:p>
        </p:txBody>
      </p:sp>
    </p:spTree>
    <p:extLst>
      <p:ext uri="{BB962C8B-B14F-4D97-AF65-F5344CB8AC3E}">
        <p14:creationId xmlns:p14="http://schemas.microsoft.com/office/powerpoint/2010/main" val="26458245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30</a:t>
            </a:fld>
            <a:endParaRPr lang="en-US"/>
          </a:p>
        </p:txBody>
      </p:sp>
    </p:spTree>
    <p:extLst>
      <p:ext uri="{BB962C8B-B14F-4D97-AF65-F5344CB8AC3E}">
        <p14:creationId xmlns:p14="http://schemas.microsoft.com/office/powerpoint/2010/main" val="2469422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a:t>
            </a:fld>
            <a:endParaRPr lang="en-US"/>
          </a:p>
        </p:txBody>
      </p:sp>
    </p:spTree>
    <p:extLst>
      <p:ext uri="{BB962C8B-B14F-4D97-AF65-F5344CB8AC3E}">
        <p14:creationId xmlns:p14="http://schemas.microsoft.com/office/powerpoint/2010/main" val="27688945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32</a:t>
            </a:fld>
            <a:endParaRPr lang="en-US"/>
          </a:p>
        </p:txBody>
      </p:sp>
    </p:spTree>
    <p:extLst>
      <p:ext uri="{BB962C8B-B14F-4D97-AF65-F5344CB8AC3E}">
        <p14:creationId xmlns:p14="http://schemas.microsoft.com/office/powerpoint/2010/main" val="1338063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a:t>
            </a:fld>
            <a:endParaRPr lang="en-US"/>
          </a:p>
        </p:txBody>
      </p:sp>
    </p:spTree>
    <p:extLst>
      <p:ext uri="{BB962C8B-B14F-4D97-AF65-F5344CB8AC3E}">
        <p14:creationId xmlns:p14="http://schemas.microsoft.com/office/powerpoint/2010/main" val="2949922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a:t>
            </a:fld>
            <a:endParaRPr lang="en-US"/>
          </a:p>
        </p:txBody>
      </p:sp>
    </p:spTree>
    <p:extLst>
      <p:ext uri="{BB962C8B-B14F-4D97-AF65-F5344CB8AC3E}">
        <p14:creationId xmlns:p14="http://schemas.microsoft.com/office/powerpoint/2010/main" val="2810408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7</a:t>
            </a:fld>
            <a:endParaRPr lang="en-US"/>
          </a:p>
        </p:txBody>
      </p:sp>
    </p:spTree>
    <p:extLst>
      <p:ext uri="{BB962C8B-B14F-4D97-AF65-F5344CB8AC3E}">
        <p14:creationId xmlns:p14="http://schemas.microsoft.com/office/powerpoint/2010/main" val="1723980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8</a:t>
            </a:fld>
            <a:endParaRPr lang="en-US"/>
          </a:p>
        </p:txBody>
      </p:sp>
    </p:spTree>
    <p:extLst>
      <p:ext uri="{BB962C8B-B14F-4D97-AF65-F5344CB8AC3E}">
        <p14:creationId xmlns:p14="http://schemas.microsoft.com/office/powerpoint/2010/main" val="1751357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9</a:t>
            </a:fld>
            <a:endParaRPr lang="en-US"/>
          </a:p>
        </p:txBody>
      </p:sp>
    </p:spTree>
    <p:extLst>
      <p:ext uri="{BB962C8B-B14F-4D97-AF65-F5344CB8AC3E}">
        <p14:creationId xmlns:p14="http://schemas.microsoft.com/office/powerpoint/2010/main" val="3572047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10</a:t>
            </a:fld>
            <a:endParaRPr lang="en-US"/>
          </a:p>
        </p:txBody>
      </p:sp>
    </p:spTree>
    <p:extLst>
      <p:ext uri="{BB962C8B-B14F-4D97-AF65-F5344CB8AC3E}">
        <p14:creationId xmlns:p14="http://schemas.microsoft.com/office/powerpoint/2010/main" val="1851326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959A1-298F-474C-B3CA-CDC6ED7A8D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423703A-7B34-4364-90C8-299FC33D7A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63AB73-B6EC-4866-8DF6-947DB0C451A5}"/>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5" name="Footer Placeholder 4">
            <a:extLst>
              <a:ext uri="{FF2B5EF4-FFF2-40B4-BE49-F238E27FC236}">
                <a16:creationId xmlns:a16="http://schemas.microsoft.com/office/drawing/2014/main" id="{F73EFAF7-DB97-4E49-BFE5-CC85FBB1B7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22C89-FC00-4FD8-90F6-F0E8A481A93D}"/>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385221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09743-0EFB-4794-ACC1-304EAF39495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A8ADBA-A74E-4D08-8FD7-54C270267B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44524E-9025-47E6-ADB2-535C93FD368A}"/>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5" name="Footer Placeholder 4">
            <a:extLst>
              <a:ext uri="{FF2B5EF4-FFF2-40B4-BE49-F238E27FC236}">
                <a16:creationId xmlns:a16="http://schemas.microsoft.com/office/drawing/2014/main" id="{CA1B052A-6A4D-4003-9706-AF9CE14298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2E3EB7-49C3-4345-B388-BC58FF180F8B}"/>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1986751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2F8FA5-C406-4746-9D1E-80C0470507C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3074A6-ACEE-48E4-8821-76BCDD93156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E25DD7-FFAC-494C-B4D3-5A63935809FF}"/>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5" name="Footer Placeholder 4">
            <a:extLst>
              <a:ext uri="{FF2B5EF4-FFF2-40B4-BE49-F238E27FC236}">
                <a16:creationId xmlns:a16="http://schemas.microsoft.com/office/drawing/2014/main" id="{1D0EA071-625D-4DD5-AA09-C3894B32DF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34ED81-BAE6-46EF-91B4-B56978ACBFF6}"/>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972916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5CE80-E68A-438E-9AC1-2E988C2386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874BC-09E2-44C9-BA6D-C1E4D42C27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464B37-1982-4E7E-842F-FFA4186E8462}"/>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5" name="Footer Placeholder 4">
            <a:extLst>
              <a:ext uri="{FF2B5EF4-FFF2-40B4-BE49-F238E27FC236}">
                <a16:creationId xmlns:a16="http://schemas.microsoft.com/office/drawing/2014/main" id="{C013E697-EEA3-43B6-8EAE-8B4334BAA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C841F2-AA4B-4174-9D24-12AFDA41D334}"/>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2937562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B74AE-7079-46B4-926D-CED54D47A2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8E625F9-F065-4CA3-82E6-2FEDEE7357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FFB97C-9314-4549-95F7-5A9A2B4A90F6}"/>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5" name="Footer Placeholder 4">
            <a:extLst>
              <a:ext uri="{FF2B5EF4-FFF2-40B4-BE49-F238E27FC236}">
                <a16:creationId xmlns:a16="http://schemas.microsoft.com/office/drawing/2014/main" id="{C9BFD4B1-8C0A-4957-8168-732C920451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B32937-684F-4CAA-8AB4-C8C24B989C05}"/>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2332872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F5129-49C0-49AB-B66A-24B622FB4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BC16C4-3BF3-4CB5-90BF-99E6CF6DC7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993BC40-1F81-4441-A39B-78E2499FE61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BB9342-1CC0-4285-AECA-25F9DA3B33F9}"/>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6" name="Footer Placeholder 5">
            <a:extLst>
              <a:ext uri="{FF2B5EF4-FFF2-40B4-BE49-F238E27FC236}">
                <a16:creationId xmlns:a16="http://schemas.microsoft.com/office/drawing/2014/main" id="{604A9B73-423A-4ED4-8C71-83FE9C7997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6B2711-7305-48A0-BD6A-76BA3D27251A}"/>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634685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220BF-164B-472D-9C7B-4CFCC3724F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194E47A-AF06-437C-9EE4-062CDAAFEE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B9BE46F-2A52-436E-A89D-79D877E7E95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ADDAEF-0AD9-425D-9553-8DB9394B6B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FED97E3-6529-4E19-BE5C-36C83036F34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395B13-706F-45D9-9AF6-B28D883AB3A7}"/>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8" name="Footer Placeholder 7">
            <a:extLst>
              <a:ext uri="{FF2B5EF4-FFF2-40B4-BE49-F238E27FC236}">
                <a16:creationId xmlns:a16="http://schemas.microsoft.com/office/drawing/2014/main" id="{58917C52-7B40-4008-AA8B-D6723527D2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803C5D-7D0A-49D5-AB96-A7096C11637E}"/>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2558010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5FFB9-E48D-484F-8C6C-D476A6DA7C7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015ACF9-DB77-4EF1-8F77-C8F1DDE2C652}"/>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4" name="Footer Placeholder 3">
            <a:extLst>
              <a:ext uri="{FF2B5EF4-FFF2-40B4-BE49-F238E27FC236}">
                <a16:creationId xmlns:a16="http://schemas.microsoft.com/office/drawing/2014/main" id="{309E4A18-EBAA-446B-8C6E-A409ED0F2C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498094-F240-4D66-A6C4-4BFFBB0FD0D9}"/>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4194730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E108BE-E99F-404B-8A26-99FD3445250A}"/>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3" name="Footer Placeholder 2">
            <a:extLst>
              <a:ext uri="{FF2B5EF4-FFF2-40B4-BE49-F238E27FC236}">
                <a16:creationId xmlns:a16="http://schemas.microsoft.com/office/drawing/2014/main" id="{CCD4C031-3C89-453E-B381-41CA3349561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1EE280B-3C0E-4E50-8B12-8F2D0E6805EC}"/>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3303549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88EF3-9F93-4FF1-9FBC-BF9E233A29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A3AA02-6273-420A-B7ED-B0725764F8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0EA62F8-B894-42E2-A1B0-96F5231CCF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2E8F09-C1F8-4F4E-8545-39D88EBE62E5}"/>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6" name="Footer Placeholder 5">
            <a:extLst>
              <a:ext uri="{FF2B5EF4-FFF2-40B4-BE49-F238E27FC236}">
                <a16:creationId xmlns:a16="http://schemas.microsoft.com/office/drawing/2014/main" id="{64B5B150-9492-46E5-8C04-755A7C5609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15F99D-5169-4704-A6FD-E6D8E2C24FBF}"/>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3817406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1A9ED-737B-4299-909E-14171A3636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E5B3123-398D-489F-B506-23DBE45464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01BFDE3-9ECA-4F2E-A524-21BCE4CC45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273CFC-9953-4567-B7EF-1DBA1D12D2A1}"/>
              </a:ext>
            </a:extLst>
          </p:cNvPr>
          <p:cNvSpPr>
            <a:spLocks noGrp="1"/>
          </p:cNvSpPr>
          <p:nvPr>
            <p:ph type="dt" sz="half" idx="10"/>
          </p:nvPr>
        </p:nvSpPr>
        <p:spPr/>
        <p:txBody>
          <a:bodyPr/>
          <a:lstStyle/>
          <a:p>
            <a:fld id="{E2F9CA33-14FA-456E-8D9B-DF16204D26D9}" type="datetimeFigureOut">
              <a:rPr lang="en-US" smtClean="0"/>
              <a:t>11/4/2023</a:t>
            </a:fld>
            <a:endParaRPr lang="en-US"/>
          </a:p>
        </p:txBody>
      </p:sp>
      <p:sp>
        <p:nvSpPr>
          <p:cNvPr id="6" name="Footer Placeholder 5">
            <a:extLst>
              <a:ext uri="{FF2B5EF4-FFF2-40B4-BE49-F238E27FC236}">
                <a16:creationId xmlns:a16="http://schemas.microsoft.com/office/drawing/2014/main" id="{2DCF8280-4F87-4C8B-88CE-3E93854BB3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FDD19E-6853-4A22-A56C-F9925C8E85D7}"/>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613980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429E6C-D0CB-43C8-847C-CB1DE84625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FA5439A-1EAF-41DC-A5D1-2750FC2FAA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3E536C-21BF-4B87-B351-A3EB402C15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F9CA33-14FA-456E-8D9B-DF16204D26D9}" type="datetimeFigureOut">
              <a:rPr lang="en-US" smtClean="0"/>
              <a:t>11/4/2023</a:t>
            </a:fld>
            <a:endParaRPr lang="en-US"/>
          </a:p>
        </p:txBody>
      </p:sp>
      <p:sp>
        <p:nvSpPr>
          <p:cNvPr id="5" name="Footer Placeholder 4">
            <a:extLst>
              <a:ext uri="{FF2B5EF4-FFF2-40B4-BE49-F238E27FC236}">
                <a16:creationId xmlns:a16="http://schemas.microsoft.com/office/drawing/2014/main" id="{A0501607-808C-4799-ACC5-FD4B1C8E3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2913922-45FF-481A-AD5F-2DE3D90128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F7E659-F016-463D-9A91-82710F685700}" type="slidenum">
              <a:rPr lang="en-US" smtClean="0"/>
              <a:t>‹#›</a:t>
            </a:fld>
            <a:endParaRPr lang="en-US"/>
          </a:p>
        </p:txBody>
      </p:sp>
    </p:spTree>
    <p:extLst>
      <p:ext uri="{BB962C8B-B14F-4D97-AF65-F5344CB8AC3E}">
        <p14:creationId xmlns:p14="http://schemas.microsoft.com/office/powerpoint/2010/main" val="6856810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customXml" Target="../ink/ink1.xml"/><Relationship Id="rId1" Type="http://schemas.openxmlformats.org/officeDocument/2006/relationships/slideLayout" Target="../slideLayouts/slideLayout7.xml"/><Relationship Id="rId6" Type="http://schemas.openxmlformats.org/officeDocument/2006/relationships/customXml" Target="../ink/ink3.xml"/><Relationship Id="rId5" Type="http://schemas.openxmlformats.org/officeDocument/2006/relationships/image" Target="../media/image2.png"/><Relationship Id="rId4" Type="http://schemas.openxmlformats.org/officeDocument/2006/relationships/customXml" Target="../ink/ink2.xml"/><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ustomXml" Target="../ink/ink8.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11.png"/><Relationship Id="rId5" Type="http://schemas.openxmlformats.org/officeDocument/2006/relationships/customXml" Target="../ink/ink9.xml"/><Relationship Id="rId4" Type="http://schemas.openxmlformats.org/officeDocument/2006/relationships/image" Target="../media/image210.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ustomXml" Target="../ink/ink10.xm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20.png"/></Relationships>
</file>

<file path=ppt/slides/_rels/slide16.xml.rels><?xml version="1.0" encoding="UTF-8" standalone="yes"?>
<Relationships xmlns="http://schemas.openxmlformats.org/package/2006/relationships"><Relationship Id="rId3" Type="http://schemas.openxmlformats.org/officeDocument/2006/relationships/customXml" Target="../ink/ink11.xml"/><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5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customXml" Target="../ink/ink1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ustomXml" Target="../ink/ink13.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customXml" Target="../ink/ink15.xml"/><Relationship Id="rId5" Type="http://schemas.openxmlformats.org/officeDocument/2006/relationships/customXml" Target="../ink/ink14.xml"/><Relationship Id="rId4" Type="http://schemas.openxmlformats.org/officeDocument/2006/relationships/image" Target="../media/image150.png"/></Relationships>
</file>

<file path=ppt/slides/_rels/slide21.xml.rels><?xml version="1.0" encoding="UTF-8" standalone="yes"?>
<Relationships xmlns="http://schemas.openxmlformats.org/package/2006/relationships"><Relationship Id="rId3" Type="http://schemas.openxmlformats.org/officeDocument/2006/relationships/customXml" Target="../ink/ink16.xml"/><Relationship Id="rId7" Type="http://schemas.openxmlformats.org/officeDocument/2006/relationships/customXml" Target="../ink/ink18.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customXml" Target="../ink/ink17.xml"/><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customXml" Target="../ink/ink19.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31.png"/><Relationship Id="rId5" Type="http://schemas.openxmlformats.org/officeDocument/2006/relationships/customXml" Target="../ink/ink20.xml"/><Relationship Id="rId4" Type="http://schemas.openxmlformats.org/officeDocument/2006/relationships/image" Target="../media/image112.png"/></Relationships>
</file>

<file path=ppt/slides/_rels/slide24.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customXml" Target="../ink/ink21.xml"/><Relationship Id="rId7" Type="http://schemas.openxmlformats.org/officeDocument/2006/relationships/customXml" Target="../ink/ink2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30.png"/><Relationship Id="rId5" Type="http://schemas.openxmlformats.org/officeDocument/2006/relationships/customXml" Target="../ink/ink22.xml"/><Relationship Id="rId10" Type="http://schemas.openxmlformats.org/officeDocument/2006/relationships/image" Target="../media/image25.png"/><Relationship Id="rId4" Type="http://schemas.openxmlformats.org/officeDocument/2006/relationships/image" Target="../media/image111.png"/><Relationship Id="rId9"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customXml" Target="../ink/ink24.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41.png"/><Relationship Id="rId5" Type="http://schemas.openxmlformats.org/officeDocument/2006/relationships/customXml" Target="../ink/ink25.xml"/><Relationship Id="rId4" Type="http://schemas.openxmlformats.org/officeDocument/2006/relationships/image" Target="../media/image231.png"/></Relationships>
</file>

<file path=ppt/slides/_rels/slide26.xml.rels><?xml version="1.0" encoding="UTF-8" standalone="yes"?>
<Relationships xmlns="http://schemas.openxmlformats.org/package/2006/relationships"><Relationship Id="rId8" Type="http://schemas.openxmlformats.org/officeDocument/2006/relationships/customXml" Target="../ink/ink28.xml"/><Relationship Id="rId3" Type="http://schemas.openxmlformats.org/officeDocument/2006/relationships/image" Target="../media/image26.png"/><Relationship Id="rId7" Type="http://schemas.openxmlformats.org/officeDocument/2006/relationships/image" Target="../media/image230.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customXml" Target="../ink/ink27.xml"/><Relationship Id="rId11" Type="http://schemas.openxmlformats.org/officeDocument/2006/relationships/image" Target="../media/image250.png"/><Relationship Id="rId5" Type="http://schemas.openxmlformats.org/officeDocument/2006/relationships/image" Target="../media/image220.png"/><Relationship Id="rId10" Type="http://schemas.openxmlformats.org/officeDocument/2006/relationships/customXml" Target="../ink/ink29.xml"/><Relationship Id="rId4" Type="http://schemas.openxmlformats.org/officeDocument/2006/relationships/customXml" Target="../ink/ink26.xml"/><Relationship Id="rId9" Type="http://schemas.openxmlformats.org/officeDocument/2006/relationships/image" Target="../media/image240.png"/></Relationships>
</file>

<file path=ppt/slides/_rels/slide27.xml.rels><?xml version="1.0" encoding="UTF-8" standalone="yes"?>
<Relationships xmlns="http://schemas.openxmlformats.org/package/2006/relationships"><Relationship Id="rId3" Type="http://schemas.openxmlformats.org/officeDocument/2006/relationships/customXml" Target="../ink/ink30.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customXml" Target="../ink/ink32.xml"/><Relationship Id="rId5" Type="http://schemas.openxmlformats.org/officeDocument/2006/relationships/customXml" Target="../ink/ink31.xml"/><Relationship Id="rId4" Type="http://schemas.openxmlformats.org/officeDocument/2006/relationships/image" Target="../media/image111.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customXml" Target="../ink/ink34.xml"/><Relationship Id="rId5" Type="http://schemas.openxmlformats.org/officeDocument/2006/relationships/image" Target="../media/image301.png"/><Relationship Id="rId4" Type="http://schemas.openxmlformats.org/officeDocument/2006/relationships/customXml" Target="../ink/ink3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customXml" Target="../ink/ink5.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8" Type="http://schemas.openxmlformats.org/officeDocument/2006/relationships/image" Target="../media/image300.png"/><Relationship Id="rId3" Type="http://schemas.openxmlformats.org/officeDocument/2006/relationships/customXml" Target="../ink/ink35.xml"/><Relationship Id="rId7" Type="http://schemas.openxmlformats.org/officeDocument/2006/relationships/customXml" Target="../ink/ink37.xml"/><Relationship Id="rId2"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290.png"/><Relationship Id="rId11" Type="http://schemas.openxmlformats.org/officeDocument/2006/relationships/image" Target="../media/image37.png"/><Relationship Id="rId5" Type="http://schemas.openxmlformats.org/officeDocument/2006/relationships/customXml" Target="../ink/ink36.xml"/><Relationship Id="rId10" Type="http://schemas.openxmlformats.org/officeDocument/2006/relationships/image" Target="../media/image310.png"/><Relationship Id="rId4" Type="http://schemas.openxmlformats.org/officeDocument/2006/relationships/image" Target="../media/image280.png"/><Relationship Id="rId9" Type="http://schemas.openxmlformats.org/officeDocument/2006/relationships/customXml" Target="../ink/ink38.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ustomXml" Target="../ink/ink6.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customXml" Target="../ink/ink7.xml"/><Relationship Id="rId4" Type="http://schemas.openxmlformats.org/officeDocument/2006/relationships/image" Target="../media/image4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87602D-82B1-65B1-D737-5FE008E32472}"/>
              </a:ext>
            </a:extLst>
          </p:cNvPr>
          <p:cNvSpPr txBox="1"/>
          <p:nvPr/>
        </p:nvSpPr>
        <p:spPr>
          <a:xfrm>
            <a:off x="4719843" y="278469"/>
            <a:ext cx="2073896" cy="523220"/>
          </a:xfrm>
          <a:prstGeom prst="rect">
            <a:avLst/>
          </a:prstGeom>
          <a:noFill/>
        </p:spPr>
        <p:txBody>
          <a:bodyPr wrap="square" rtlCol="0">
            <a:spAutoFit/>
          </a:bodyPr>
          <a:lstStyle/>
          <a:p>
            <a:r>
              <a:rPr lang="en-US" sz="2800" b="1" u="sng" dirty="0"/>
              <a:t>Hierarchy</a:t>
            </a:r>
          </a:p>
        </p:txBody>
      </p:sp>
      <p:sp>
        <p:nvSpPr>
          <p:cNvPr id="4" name="TextBox 3">
            <a:extLst>
              <a:ext uri="{FF2B5EF4-FFF2-40B4-BE49-F238E27FC236}">
                <a16:creationId xmlns:a16="http://schemas.microsoft.com/office/drawing/2014/main" id="{5BDCF4FD-808B-2CFB-CFF6-5A843C108A28}"/>
              </a:ext>
            </a:extLst>
          </p:cNvPr>
          <p:cNvSpPr txBox="1"/>
          <p:nvPr/>
        </p:nvSpPr>
        <p:spPr>
          <a:xfrm>
            <a:off x="3284016" y="1602714"/>
            <a:ext cx="3824249" cy="369332"/>
          </a:xfrm>
          <a:prstGeom prst="rect">
            <a:avLst/>
          </a:prstGeom>
          <a:noFill/>
          <a:ln>
            <a:solidFill>
              <a:schemeClr val="accent1"/>
            </a:solidFill>
          </a:ln>
        </p:spPr>
        <p:txBody>
          <a:bodyPr wrap="square" rtlCol="0">
            <a:spAutoFit/>
          </a:bodyPr>
          <a:lstStyle/>
          <a:p>
            <a:r>
              <a:rPr lang="en-US" dirty="0"/>
              <a:t>HTML/CSS</a:t>
            </a:r>
          </a:p>
        </p:txBody>
      </p:sp>
      <p:sp>
        <p:nvSpPr>
          <p:cNvPr id="5" name="TextBox 4">
            <a:extLst>
              <a:ext uri="{FF2B5EF4-FFF2-40B4-BE49-F238E27FC236}">
                <a16:creationId xmlns:a16="http://schemas.microsoft.com/office/drawing/2014/main" id="{11A1B118-6D45-73C1-2286-4A2C703A7113}"/>
              </a:ext>
            </a:extLst>
          </p:cNvPr>
          <p:cNvSpPr txBox="1"/>
          <p:nvPr/>
        </p:nvSpPr>
        <p:spPr>
          <a:xfrm>
            <a:off x="6312006" y="3522201"/>
            <a:ext cx="1173638" cy="369332"/>
          </a:xfrm>
          <a:prstGeom prst="rect">
            <a:avLst/>
          </a:prstGeom>
          <a:noFill/>
          <a:ln>
            <a:solidFill>
              <a:srgbClr val="FF0000"/>
            </a:solidFill>
          </a:ln>
        </p:spPr>
        <p:txBody>
          <a:bodyPr wrap="square" rtlCol="0">
            <a:spAutoFit/>
          </a:bodyPr>
          <a:lstStyle/>
          <a:p>
            <a:r>
              <a:rPr lang="en-US" dirty="0" err="1"/>
              <a:t>Javascript</a:t>
            </a:r>
            <a:endParaRPr lang="en-US" dirty="0"/>
          </a:p>
        </p:txBody>
      </p:sp>
      <p:sp>
        <p:nvSpPr>
          <p:cNvPr id="6" name="TextBox 5">
            <a:extLst>
              <a:ext uri="{FF2B5EF4-FFF2-40B4-BE49-F238E27FC236}">
                <a16:creationId xmlns:a16="http://schemas.microsoft.com/office/drawing/2014/main" id="{D21B7E2C-F5D5-15D6-039E-1CDAD1BBE557}"/>
              </a:ext>
            </a:extLst>
          </p:cNvPr>
          <p:cNvSpPr txBox="1"/>
          <p:nvPr/>
        </p:nvSpPr>
        <p:spPr>
          <a:xfrm>
            <a:off x="3398086" y="3522201"/>
            <a:ext cx="730578" cy="369332"/>
          </a:xfrm>
          <a:prstGeom prst="rect">
            <a:avLst/>
          </a:prstGeom>
          <a:noFill/>
          <a:ln>
            <a:solidFill>
              <a:srgbClr val="00B050"/>
            </a:solidFill>
          </a:ln>
        </p:spPr>
        <p:txBody>
          <a:bodyPr wrap="square" rtlCol="0">
            <a:spAutoFit/>
          </a:bodyPr>
          <a:lstStyle/>
          <a:p>
            <a:r>
              <a:rPr lang="en-US" dirty="0"/>
              <a:t>PHP</a:t>
            </a:r>
          </a:p>
        </p:txBody>
      </p:sp>
      <p:sp>
        <p:nvSpPr>
          <p:cNvPr id="7" name="TextBox 6">
            <a:extLst>
              <a:ext uri="{FF2B5EF4-FFF2-40B4-BE49-F238E27FC236}">
                <a16:creationId xmlns:a16="http://schemas.microsoft.com/office/drawing/2014/main" id="{7E5BC139-1700-BE06-753A-763F85DCFE9D}"/>
              </a:ext>
            </a:extLst>
          </p:cNvPr>
          <p:cNvSpPr txBox="1"/>
          <p:nvPr/>
        </p:nvSpPr>
        <p:spPr>
          <a:xfrm>
            <a:off x="3101141" y="5823021"/>
            <a:ext cx="1480007" cy="369332"/>
          </a:xfrm>
          <a:prstGeom prst="rect">
            <a:avLst/>
          </a:prstGeom>
          <a:noFill/>
          <a:ln>
            <a:solidFill>
              <a:schemeClr val="tx1"/>
            </a:solidFill>
          </a:ln>
        </p:spPr>
        <p:txBody>
          <a:bodyPr wrap="square" rtlCol="0">
            <a:spAutoFit/>
          </a:bodyPr>
          <a:lstStyle/>
          <a:p>
            <a:r>
              <a:rPr lang="en-US" dirty="0"/>
              <a:t>Databases</a:t>
            </a:r>
          </a:p>
        </p:txBody>
      </p:sp>
      <p:cxnSp>
        <p:nvCxnSpPr>
          <p:cNvPr id="8" name="Straight Arrow Connector 7">
            <a:extLst>
              <a:ext uri="{FF2B5EF4-FFF2-40B4-BE49-F238E27FC236}">
                <a16:creationId xmlns:a16="http://schemas.microsoft.com/office/drawing/2014/main" id="{E89C9945-EF77-C992-244A-55950C3D9E7C}"/>
              </a:ext>
            </a:extLst>
          </p:cNvPr>
          <p:cNvCxnSpPr>
            <a:cxnSpLocks/>
          </p:cNvCxnSpPr>
          <p:nvPr/>
        </p:nvCxnSpPr>
        <p:spPr>
          <a:xfrm>
            <a:off x="3688745" y="2100944"/>
            <a:ext cx="0" cy="130628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9" name="Straight Arrow Connector 8">
            <a:extLst>
              <a:ext uri="{FF2B5EF4-FFF2-40B4-BE49-F238E27FC236}">
                <a16:creationId xmlns:a16="http://schemas.microsoft.com/office/drawing/2014/main" id="{82C474F6-7BE9-4372-EF58-DA0A6B9CFC72}"/>
              </a:ext>
            </a:extLst>
          </p:cNvPr>
          <p:cNvCxnSpPr>
            <a:cxnSpLocks/>
          </p:cNvCxnSpPr>
          <p:nvPr/>
        </p:nvCxnSpPr>
        <p:spPr>
          <a:xfrm flipH="1">
            <a:off x="6779166" y="2079172"/>
            <a:ext cx="14573" cy="130628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0" name="Straight Arrow Connector 9">
            <a:extLst>
              <a:ext uri="{FF2B5EF4-FFF2-40B4-BE49-F238E27FC236}">
                <a16:creationId xmlns:a16="http://schemas.microsoft.com/office/drawing/2014/main" id="{0FFA8A4E-0329-C987-4015-DE12C11D4826}"/>
              </a:ext>
            </a:extLst>
          </p:cNvPr>
          <p:cNvCxnSpPr>
            <a:cxnSpLocks/>
          </p:cNvCxnSpPr>
          <p:nvPr/>
        </p:nvCxnSpPr>
        <p:spPr>
          <a:xfrm>
            <a:off x="3688745" y="3967900"/>
            <a:ext cx="0" cy="1742729"/>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28" name="Straight Arrow Connector 27">
            <a:extLst>
              <a:ext uri="{FF2B5EF4-FFF2-40B4-BE49-F238E27FC236}">
                <a16:creationId xmlns:a16="http://schemas.microsoft.com/office/drawing/2014/main" id="{BDAEA7FC-403E-307F-FF34-A5F2AA34C481}"/>
              </a:ext>
            </a:extLst>
          </p:cNvPr>
          <p:cNvCxnSpPr>
            <a:cxnSpLocks/>
          </p:cNvCxnSpPr>
          <p:nvPr/>
        </p:nvCxnSpPr>
        <p:spPr>
          <a:xfrm flipH="1">
            <a:off x="4344932" y="3794559"/>
            <a:ext cx="1750806" cy="0"/>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29" name="TextBox 28">
            <a:extLst>
              <a:ext uri="{FF2B5EF4-FFF2-40B4-BE49-F238E27FC236}">
                <a16:creationId xmlns:a16="http://schemas.microsoft.com/office/drawing/2014/main" id="{BDD1B7C8-DE4D-1241-6E10-51AA4CB2FA66}"/>
              </a:ext>
            </a:extLst>
          </p:cNvPr>
          <p:cNvSpPr txBox="1"/>
          <p:nvPr/>
        </p:nvSpPr>
        <p:spPr>
          <a:xfrm>
            <a:off x="1404960" y="4397826"/>
            <a:ext cx="2098745" cy="861774"/>
          </a:xfrm>
          <a:prstGeom prst="rect">
            <a:avLst/>
          </a:prstGeom>
          <a:noFill/>
        </p:spPr>
        <p:txBody>
          <a:bodyPr wrap="square" rtlCol="0">
            <a:spAutoFit/>
          </a:bodyPr>
          <a:lstStyle/>
          <a:p>
            <a:r>
              <a:rPr lang="en-US" sz="1600"/>
              <a:t>$conn = new msqli()</a:t>
            </a:r>
          </a:p>
          <a:p>
            <a:r>
              <a:rPr lang="en-US" sz="1600"/>
              <a:t>$conn</a:t>
            </a:r>
            <a:r>
              <a:rPr lang="en-US" sz="1600">
                <a:sym typeface="Wingdings" panose="05000000000000000000" pitchFamily="2" charset="2"/>
              </a:rPr>
              <a:t>query()</a:t>
            </a:r>
          </a:p>
          <a:p>
            <a:r>
              <a:rPr lang="en-US" sz="1600">
                <a:sym typeface="Wingdings" panose="05000000000000000000" pitchFamily="2" charset="2"/>
              </a:rPr>
              <a:t>$connquery().fetch()</a:t>
            </a:r>
            <a:endParaRPr lang="en-US" sz="1600" dirty="0"/>
          </a:p>
        </p:txBody>
      </p:sp>
      <p:sp>
        <p:nvSpPr>
          <p:cNvPr id="30" name="TextBox 29">
            <a:extLst>
              <a:ext uri="{FF2B5EF4-FFF2-40B4-BE49-F238E27FC236}">
                <a16:creationId xmlns:a16="http://schemas.microsoft.com/office/drawing/2014/main" id="{9DD54F8A-2FC4-77A0-170C-CE4B72CA2610}"/>
              </a:ext>
            </a:extLst>
          </p:cNvPr>
          <p:cNvSpPr txBox="1"/>
          <p:nvPr/>
        </p:nvSpPr>
        <p:spPr>
          <a:xfrm>
            <a:off x="6793739" y="4325634"/>
            <a:ext cx="4871878" cy="1384995"/>
          </a:xfrm>
          <a:prstGeom prst="rect">
            <a:avLst/>
          </a:prstGeom>
          <a:noFill/>
        </p:spPr>
        <p:txBody>
          <a:bodyPr wrap="square" rtlCol="0">
            <a:spAutoFit/>
          </a:bodyPr>
          <a:lstStyle/>
          <a:p>
            <a:r>
              <a:rPr lang="en-US" sz="1400"/>
              <a:t>engage() {</a:t>
            </a:r>
          </a:p>
          <a:p>
            <a:r>
              <a:rPr lang="en-US" sz="1400"/>
              <a:t>   var </a:t>
            </a:r>
            <a:r>
              <a:rPr lang="en-US" sz="1400" dirty="0"/>
              <a:t>request = new </a:t>
            </a:r>
            <a:r>
              <a:rPr lang="en-US" sz="1400" err="1"/>
              <a:t>XMLHttpRequest</a:t>
            </a:r>
            <a:r>
              <a:rPr lang="en-US" sz="1400"/>
              <a:t>();</a:t>
            </a:r>
          </a:p>
          <a:p>
            <a:r>
              <a:rPr lang="en-US" sz="1400"/>
              <a:t>   request.open(“method”, “url.php”, async);</a:t>
            </a:r>
          </a:p>
          <a:p>
            <a:r>
              <a:rPr lang="en-US" sz="1400"/>
              <a:t>   request.onload() = function{</a:t>
            </a:r>
          </a:p>
          <a:p>
            <a:r>
              <a:rPr lang="en-US" sz="1400"/>
              <a:t>	               what to do to HTML file when get info back}</a:t>
            </a:r>
          </a:p>
          <a:p>
            <a:r>
              <a:rPr lang="en-US" sz="1400"/>
              <a:t>   requrest.send(form_string)</a:t>
            </a:r>
            <a:endParaRPr lang="en-US" sz="1400" dirty="0"/>
          </a:p>
        </p:txBody>
      </p:sp>
      <p:sp>
        <p:nvSpPr>
          <p:cNvPr id="31" name="TextBox 30">
            <a:extLst>
              <a:ext uri="{FF2B5EF4-FFF2-40B4-BE49-F238E27FC236}">
                <a16:creationId xmlns:a16="http://schemas.microsoft.com/office/drawing/2014/main" id="{BEC44B65-B0B2-7E8F-A3CE-A3BE33CE2C2F}"/>
              </a:ext>
            </a:extLst>
          </p:cNvPr>
          <p:cNvSpPr txBox="1"/>
          <p:nvPr/>
        </p:nvSpPr>
        <p:spPr>
          <a:xfrm>
            <a:off x="7021179" y="2296717"/>
            <a:ext cx="3734696" cy="954107"/>
          </a:xfrm>
          <a:prstGeom prst="rect">
            <a:avLst/>
          </a:prstGeom>
          <a:noFill/>
        </p:spPr>
        <p:txBody>
          <a:bodyPr wrap="square">
            <a:spAutoFit/>
          </a:bodyPr>
          <a:lstStyle/>
          <a:p>
            <a:r>
              <a:rPr lang="en-US" sz="1400"/>
              <a:t>&lt;Form&gt;</a:t>
            </a:r>
          </a:p>
          <a:p>
            <a:r>
              <a:rPr lang="en-US" sz="1400"/>
              <a:t>   stuff</a:t>
            </a:r>
          </a:p>
          <a:p>
            <a:r>
              <a:rPr lang="en-US" sz="1400"/>
              <a:t>   &lt;button type = submit, onclick = engage()&gt;</a:t>
            </a:r>
          </a:p>
          <a:p>
            <a:r>
              <a:rPr lang="en-US" sz="1400"/>
              <a:t>&lt;/Form&gt;</a:t>
            </a:r>
            <a:endParaRPr lang="en-US" sz="1400" dirty="0"/>
          </a:p>
        </p:txBody>
      </p:sp>
      <p:cxnSp>
        <p:nvCxnSpPr>
          <p:cNvPr id="32" name="Straight Arrow Connector 31">
            <a:extLst>
              <a:ext uri="{FF2B5EF4-FFF2-40B4-BE49-F238E27FC236}">
                <a16:creationId xmlns:a16="http://schemas.microsoft.com/office/drawing/2014/main" id="{195D790D-E84F-482B-F3F7-12D2BFBA96BB}"/>
              </a:ext>
            </a:extLst>
          </p:cNvPr>
          <p:cNvCxnSpPr>
            <a:cxnSpLocks/>
          </p:cNvCxnSpPr>
          <p:nvPr/>
        </p:nvCxnSpPr>
        <p:spPr>
          <a:xfrm flipV="1">
            <a:off x="3841145" y="3967112"/>
            <a:ext cx="0" cy="1743517"/>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33" name="Straight Arrow Connector 32">
            <a:extLst>
              <a:ext uri="{FF2B5EF4-FFF2-40B4-BE49-F238E27FC236}">
                <a16:creationId xmlns:a16="http://schemas.microsoft.com/office/drawing/2014/main" id="{AC16893D-0877-EF13-C3B0-8A490149DC92}"/>
              </a:ext>
            </a:extLst>
          </p:cNvPr>
          <p:cNvCxnSpPr>
            <a:cxnSpLocks/>
          </p:cNvCxnSpPr>
          <p:nvPr/>
        </p:nvCxnSpPr>
        <p:spPr>
          <a:xfrm flipV="1">
            <a:off x="4344932" y="3625723"/>
            <a:ext cx="1750806" cy="10667"/>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mc:Choice xmlns:p14="http://schemas.microsoft.com/office/powerpoint/2010/main" Requires="p14">
          <p:contentPart p14:bwMode="auto" r:id="rId2">
            <p14:nvContentPartPr>
              <p14:cNvPr id="34" name="Ink 33">
                <a:extLst>
                  <a:ext uri="{FF2B5EF4-FFF2-40B4-BE49-F238E27FC236}">
                    <a16:creationId xmlns:a16="http://schemas.microsoft.com/office/drawing/2014/main" id="{0283C0A0-6F74-D1FE-A858-2D1EDA8BC491}"/>
                  </a:ext>
                </a:extLst>
              </p14:cNvPr>
              <p14:cNvContentPartPr/>
              <p14:nvPr/>
            </p14:nvContentPartPr>
            <p14:xfrm>
              <a:off x="4689315" y="3889765"/>
              <a:ext cx="2208960" cy="1655443"/>
            </p14:xfrm>
          </p:contentPart>
        </mc:Choice>
        <mc:Fallback>
          <p:pic>
            <p:nvPicPr>
              <p:cNvPr id="34" name="Ink 33">
                <a:extLst>
                  <a:ext uri="{FF2B5EF4-FFF2-40B4-BE49-F238E27FC236}">
                    <a16:creationId xmlns:a16="http://schemas.microsoft.com/office/drawing/2014/main" id="{0283C0A0-6F74-D1FE-A858-2D1EDA8BC491}"/>
                  </a:ext>
                </a:extLst>
              </p:cNvPr>
              <p:cNvPicPr/>
              <p:nvPr/>
            </p:nvPicPr>
            <p:blipFill>
              <a:blip r:embed="rId3"/>
              <a:stretch>
                <a:fillRect/>
              </a:stretch>
            </p:blipFill>
            <p:spPr>
              <a:xfrm>
                <a:off x="4683195" y="3883644"/>
                <a:ext cx="2221200" cy="1667684"/>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35" name="Ink 34">
                <a:extLst>
                  <a:ext uri="{FF2B5EF4-FFF2-40B4-BE49-F238E27FC236}">
                    <a16:creationId xmlns:a16="http://schemas.microsoft.com/office/drawing/2014/main" id="{38D7A0FC-E1C0-8E56-0665-55893914F9EF}"/>
                  </a:ext>
                </a:extLst>
              </p14:cNvPr>
              <p14:cNvContentPartPr/>
              <p14:nvPr/>
            </p14:nvContentPartPr>
            <p14:xfrm>
              <a:off x="5350275" y="3883286"/>
              <a:ext cx="1536840" cy="1026720"/>
            </p14:xfrm>
          </p:contentPart>
        </mc:Choice>
        <mc:Fallback>
          <p:pic>
            <p:nvPicPr>
              <p:cNvPr id="35" name="Ink 34">
                <a:extLst>
                  <a:ext uri="{FF2B5EF4-FFF2-40B4-BE49-F238E27FC236}">
                    <a16:creationId xmlns:a16="http://schemas.microsoft.com/office/drawing/2014/main" id="{38D7A0FC-E1C0-8E56-0665-55893914F9EF}"/>
                  </a:ext>
                </a:extLst>
              </p:cNvPr>
              <p:cNvPicPr/>
              <p:nvPr/>
            </p:nvPicPr>
            <p:blipFill>
              <a:blip r:embed="rId5"/>
              <a:stretch>
                <a:fillRect/>
              </a:stretch>
            </p:blipFill>
            <p:spPr>
              <a:xfrm>
                <a:off x="5344155" y="3877166"/>
                <a:ext cx="1549080" cy="103896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36" name="Ink 35">
                <a:extLst>
                  <a:ext uri="{FF2B5EF4-FFF2-40B4-BE49-F238E27FC236}">
                    <a16:creationId xmlns:a16="http://schemas.microsoft.com/office/drawing/2014/main" id="{00F45D44-C06C-0AAE-78D1-844E61A9AA14}"/>
                  </a:ext>
                </a:extLst>
              </p14:cNvPr>
              <p14:cNvContentPartPr/>
              <p14:nvPr/>
            </p14:nvContentPartPr>
            <p14:xfrm>
              <a:off x="5720355" y="3867806"/>
              <a:ext cx="1177560" cy="824040"/>
            </p14:xfrm>
          </p:contentPart>
        </mc:Choice>
        <mc:Fallback>
          <p:pic>
            <p:nvPicPr>
              <p:cNvPr id="36" name="Ink 35">
                <a:extLst>
                  <a:ext uri="{FF2B5EF4-FFF2-40B4-BE49-F238E27FC236}">
                    <a16:creationId xmlns:a16="http://schemas.microsoft.com/office/drawing/2014/main" id="{00F45D44-C06C-0AAE-78D1-844E61A9AA14}"/>
                  </a:ext>
                </a:extLst>
              </p:cNvPr>
              <p:cNvPicPr/>
              <p:nvPr/>
            </p:nvPicPr>
            <p:blipFill>
              <a:blip r:embed="rId7"/>
              <a:stretch>
                <a:fillRect/>
              </a:stretch>
            </p:blipFill>
            <p:spPr>
              <a:xfrm>
                <a:off x="5714235" y="3861686"/>
                <a:ext cx="1189800" cy="836280"/>
              </a:xfrm>
              <a:prstGeom prst="rect">
                <a:avLst/>
              </a:prstGeom>
            </p:spPr>
          </p:pic>
        </mc:Fallback>
      </mc:AlternateContent>
      <p:sp>
        <p:nvSpPr>
          <p:cNvPr id="37" name="TextBox 36">
            <a:extLst>
              <a:ext uri="{FF2B5EF4-FFF2-40B4-BE49-F238E27FC236}">
                <a16:creationId xmlns:a16="http://schemas.microsoft.com/office/drawing/2014/main" id="{8EE2B81D-0412-AC46-C3E8-F3F27666F81E}"/>
              </a:ext>
            </a:extLst>
          </p:cNvPr>
          <p:cNvSpPr txBox="1"/>
          <p:nvPr/>
        </p:nvSpPr>
        <p:spPr>
          <a:xfrm>
            <a:off x="224189" y="2277032"/>
            <a:ext cx="3344814" cy="954107"/>
          </a:xfrm>
          <a:prstGeom prst="rect">
            <a:avLst/>
          </a:prstGeom>
          <a:noFill/>
        </p:spPr>
        <p:txBody>
          <a:bodyPr wrap="square">
            <a:spAutoFit/>
          </a:bodyPr>
          <a:lstStyle/>
          <a:p>
            <a:r>
              <a:rPr lang="en-US" sz="1400"/>
              <a:t>&lt;Form action = “url.php”, method = “post”&gt;</a:t>
            </a:r>
          </a:p>
          <a:p>
            <a:r>
              <a:rPr lang="en-US" sz="1400"/>
              <a:t>   info</a:t>
            </a:r>
          </a:p>
          <a:p>
            <a:r>
              <a:rPr lang="en-US" sz="1400"/>
              <a:t>   &lt;input type = submit()&gt;</a:t>
            </a:r>
          </a:p>
          <a:p>
            <a:r>
              <a:rPr lang="en-US" sz="1400"/>
              <a:t>&lt;/Form&gt;</a:t>
            </a:r>
            <a:endParaRPr lang="en-US" sz="1400" dirty="0"/>
          </a:p>
        </p:txBody>
      </p:sp>
      <p:cxnSp>
        <p:nvCxnSpPr>
          <p:cNvPr id="38" name="Straight Arrow Connector 37">
            <a:extLst>
              <a:ext uri="{FF2B5EF4-FFF2-40B4-BE49-F238E27FC236}">
                <a16:creationId xmlns:a16="http://schemas.microsoft.com/office/drawing/2014/main" id="{1411DB74-4B3B-F563-4095-6ED590846795}"/>
              </a:ext>
            </a:extLst>
          </p:cNvPr>
          <p:cNvCxnSpPr>
            <a:cxnSpLocks/>
          </p:cNvCxnSpPr>
          <p:nvPr/>
        </p:nvCxnSpPr>
        <p:spPr>
          <a:xfrm flipV="1">
            <a:off x="3844747" y="2079172"/>
            <a:ext cx="0" cy="1303083"/>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39" name="Straight Arrow Connector 38">
            <a:extLst>
              <a:ext uri="{FF2B5EF4-FFF2-40B4-BE49-F238E27FC236}">
                <a16:creationId xmlns:a16="http://schemas.microsoft.com/office/drawing/2014/main" id="{533E7B47-17DA-33C0-99C0-DA6B1CB172FD}"/>
              </a:ext>
            </a:extLst>
          </p:cNvPr>
          <p:cNvCxnSpPr>
            <a:cxnSpLocks/>
          </p:cNvCxnSpPr>
          <p:nvPr/>
        </p:nvCxnSpPr>
        <p:spPr>
          <a:xfrm flipV="1">
            <a:off x="6659423" y="2079172"/>
            <a:ext cx="0" cy="1257110"/>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40" name="TextBox 39">
            <a:extLst>
              <a:ext uri="{FF2B5EF4-FFF2-40B4-BE49-F238E27FC236}">
                <a16:creationId xmlns:a16="http://schemas.microsoft.com/office/drawing/2014/main" id="{8C86559C-0864-D6E5-B79E-68A200F330AB}"/>
              </a:ext>
            </a:extLst>
          </p:cNvPr>
          <p:cNvSpPr txBox="1"/>
          <p:nvPr/>
        </p:nvSpPr>
        <p:spPr>
          <a:xfrm>
            <a:off x="3954838" y="2277032"/>
            <a:ext cx="1038051" cy="338554"/>
          </a:xfrm>
          <a:prstGeom prst="rect">
            <a:avLst/>
          </a:prstGeom>
          <a:noFill/>
        </p:spPr>
        <p:txBody>
          <a:bodyPr wrap="square" rtlCol="0">
            <a:spAutoFit/>
          </a:bodyPr>
          <a:lstStyle/>
          <a:p>
            <a:r>
              <a:rPr lang="en-US" sz="1600"/>
              <a:t>echo</a:t>
            </a:r>
          </a:p>
        </p:txBody>
      </p:sp>
      <mc:AlternateContent xmlns:mc="http://schemas.openxmlformats.org/markup-compatibility/2006">
        <mc:Choice xmlns:p14="http://schemas.microsoft.com/office/powerpoint/2010/main" Requires="p14">
          <p:contentPart p14:bwMode="auto" r:id="rId8">
            <p14:nvContentPartPr>
              <p14:cNvPr id="41" name="Ink 40">
                <a:extLst>
                  <a:ext uri="{FF2B5EF4-FFF2-40B4-BE49-F238E27FC236}">
                    <a16:creationId xmlns:a16="http://schemas.microsoft.com/office/drawing/2014/main" id="{609C89B6-C30D-985F-B132-35495969ADDE}"/>
                  </a:ext>
                </a:extLst>
              </p14:cNvPr>
              <p14:cNvContentPartPr/>
              <p14:nvPr/>
            </p14:nvContentPartPr>
            <p14:xfrm>
              <a:off x="5110977" y="2907875"/>
              <a:ext cx="1699560" cy="2208960"/>
            </p14:xfrm>
          </p:contentPart>
        </mc:Choice>
        <mc:Fallback>
          <p:pic>
            <p:nvPicPr>
              <p:cNvPr id="41" name="Ink 40">
                <a:extLst>
                  <a:ext uri="{FF2B5EF4-FFF2-40B4-BE49-F238E27FC236}">
                    <a16:creationId xmlns:a16="http://schemas.microsoft.com/office/drawing/2014/main" id="{609C89B6-C30D-985F-B132-35495969ADDE}"/>
                  </a:ext>
                </a:extLst>
              </p:cNvPr>
              <p:cNvPicPr/>
              <p:nvPr/>
            </p:nvPicPr>
            <p:blipFill>
              <a:blip r:embed="rId9"/>
              <a:stretch>
                <a:fillRect/>
              </a:stretch>
            </p:blipFill>
            <p:spPr>
              <a:xfrm>
                <a:off x="5104857" y="2901755"/>
                <a:ext cx="1711800" cy="2221200"/>
              </a:xfrm>
              <a:prstGeom prst="rect">
                <a:avLst/>
              </a:prstGeom>
            </p:spPr>
          </p:pic>
        </mc:Fallback>
      </mc:AlternateContent>
      <p:sp>
        <p:nvSpPr>
          <p:cNvPr id="42" name="TextBox 41">
            <a:extLst>
              <a:ext uri="{FF2B5EF4-FFF2-40B4-BE49-F238E27FC236}">
                <a16:creationId xmlns:a16="http://schemas.microsoft.com/office/drawing/2014/main" id="{CEC0E25A-24CB-8C34-1F67-044B6345B204}"/>
              </a:ext>
            </a:extLst>
          </p:cNvPr>
          <p:cNvSpPr txBox="1"/>
          <p:nvPr/>
        </p:nvSpPr>
        <p:spPr>
          <a:xfrm>
            <a:off x="4496375" y="3252574"/>
            <a:ext cx="1038051" cy="338554"/>
          </a:xfrm>
          <a:prstGeom prst="rect">
            <a:avLst/>
          </a:prstGeom>
          <a:noFill/>
        </p:spPr>
        <p:txBody>
          <a:bodyPr wrap="square" rtlCol="0">
            <a:spAutoFit/>
          </a:bodyPr>
          <a:lstStyle/>
          <a:p>
            <a:r>
              <a:rPr lang="en-US" sz="1600"/>
              <a:t>echo</a:t>
            </a:r>
          </a:p>
        </p:txBody>
      </p:sp>
      <p:sp>
        <p:nvSpPr>
          <p:cNvPr id="43" name="TextBox 42">
            <a:extLst>
              <a:ext uri="{FF2B5EF4-FFF2-40B4-BE49-F238E27FC236}">
                <a16:creationId xmlns:a16="http://schemas.microsoft.com/office/drawing/2014/main" id="{AF9C534C-CE45-D5F5-2570-431147FEBDCB}"/>
              </a:ext>
            </a:extLst>
          </p:cNvPr>
          <p:cNvSpPr txBox="1"/>
          <p:nvPr/>
        </p:nvSpPr>
        <p:spPr>
          <a:xfrm>
            <a:off x="1453846" y="1903526"/>
            <a:ext cx="553357" cy="369332"/>
          </a:xfrm>
          <a:prstGeom prst="rect">
            <a:avLst/>
          </a:prstGeom>
          <a:noFill/>
        </p:spPr>
        <p:txBody>
          <a:bodyPr wrap="none" rtlCol="0">
            <a:spAutoFit/>
          </a:bodyPr>
          <a:lstStyle/>
          <a:p>
            <a:r>
              <a:rPr lang="en-US"/>
              <a:t>(1a)</a:t>
            </a:r>
          </a:p>
        </p:txBody>
      </p:sp>
      <p:sp>
        <p:nvSpPr>
          <p:cNvPr id="44" name="TextBox 43">
            <a:extLst>
              <a:ext uri="{FF2B5EF4-FFF2-40B4-BE49-F238E27FC236}">
                <a16:creationId xmlns:a16="http://schemas.microsoft.com/office/drawing/2014/main" id="{92C19DCB-C300-8235-97EB-7F961EE03E02}"/>
              </a:ext>
            </a:extLst>
          </p:cNvPr>
          <p:cNvSpPr txBox="1"/>
          <p:nvPr/>
        </p:nvSpPr>
        <p:spPr>
          <a:xfrm>
            <a:off x="908162" y="4644047"/>
            <a:ext cx="553357" cy="369332"/>
          </a:xfrm>
          <a:prstGeom prst="rect">
            <a:avLst/>
          </a:prstGeom>
          <a:noFill/>
        </p:spPr>
        <p:txBody>
          <a:bodyPr wrap="none" rtlCol="0">
            <a:spAutoFit/>
          </a:bodyPr>
          <a:lstStyle/>
          <a:p>
            <a:r>
              <a:rPr lang="en-US"/>
              <a:t>(2a)</a:t>
            </a:r>
          </a:p>
        </p:txBody>
      </p:sp>
      <p:sp>
        <p:nvSpPr>
          <p:cNvPr id="45" name="TextBox 44">
            <a:extLst>
              <a:ext uri="{FF2B5EF4-FFF2-40B4-BE49-F238E27FC236}">
                <a16:creationId xmlns:a16="http://schemas.microsoft.com/office/drawing/2014/main" id="{C305CE29-9316-8331-48D5-9BB47BFC1CE3}"/>
              </a:ext>
            </a:extLst>
          </p:cNvPr>
          <p:cNvSpPr txBox="1"/>
          <p:nvPr/>
        </p:nvSpPr>
        <p:spPr>
          <a:xfrm>
            <a:off x="4467940" y="2242161"/>
            <a:ext cx="553357" cy="369332"/>
          </a:xfrm>
          <a:prstGeom prst="rect">
            <a:avLst/>
          </a:prstGeom>
          <a:noFill/>
        </p:spPr>
        <p:txBody>
          <a:bodyPr wrap="none" rtlCol="0">
            <a:spAutoFit/>
          </a:bodyPr>
          <a:lstStyle/>
          <a:p>
            <a:r>
              <a:rPr lang="en-US"/>
              <a:t>(3a)</a:t>
            </a:r>
          </a:p>
        </p:txBody>
      </p:sp>
      <p:sp>
        <p:nvSpPr>
          <p:cNvPr id="46" name="TextBox 45">
            <a:extLst>
              <a:ext uri="{FF2B5EF4-FFF2-40B4-BE49-F238E27FC236}">
                <a16:creationId xmlns:a16="http://schemas.microsoft.com/office/drawing/2014/main" id="{B96D39ED-D285-4179-9721-E90E6DA9B78B}"/>
              </a:ext>
            </a:extLst>
          </p:cNvPr>
          <p:cNvSpPr txBox="1"/>
          <p:nvPr/>
        </p:nvSpPr>
        <p:spPr>
          <a:xfrm>
            <a:off x="8393938" y="2100944"/>
            <a:ext cx="564578" cy="369332"/>
          </a:xfrm>
          <a:prstGeom prst="rect">
            <a:avLst/>
          </a:prstGeom>
          <a:noFill/>
        </p:spPr>
        <p:txBody>
          <a:bodyPr wrap="none" rtlCol="0">
            <a:spAutoFit/>
          </a:bodyPr>
          <a:lstStyle/>
          <a:p>
            <a:r>
              <a:rPr lang="en-US"/>
              <a:t>(1b)</a:t>
            </a:r>
          </a:p>
        </p:txBody>
      </p:sp>
      <p:sp>
        <p:nvSpPr>
          <p:cNvPr id="47" name="TextBox 46">
            <a:extLst>
              <a:ext uri="{FF2B5EF4-FFF2-40B4-BE49-F238E27FC236}">
                <a16:creationId xmlns:a16="http://schemas.microsoft.com/office/drawing/2014/main" id="{6F41245D-58C0-D678-8176-2A8C72B306E9}"/>
              </a:ext>
            </a:extLst>
          </p:cNvPr>
          <p:cNvSpPr txBox="1"/>
          <p:nvPr/>
        </p:nvSpPr>
        <p:spPr>
          <a:xfrm flipH="1">
            <a:off x="8432643" y="4027417"/>
            <a:ext cx="609598" cy="369332"/>
          </a:xfrm>
          <a:prstGeom prst="rect">
            <a:avLst/>
          </a:prstGeom>
          <a:noFill/>
        </p:spPr>
        <p:txBody>
          <a:bodyPr wrap="square" rtlCol="0">
            <a:spAutoFit/>
          </a:bodyPr>
          <a:lstStyle/>
          <a:p>
            <a:r>
              <a:rPr lang="en-US"/>
              <a:t>(2b)</a:t>
            </a:r>
          </a:p>
        </p:txBody>
      </p:sp>
      <p:sp>
        <p:nvSpPr>
          <p:cNvPr id="48" name="TextBox 47">
            <a:extLst>
              <a:ext uri="{FF2B5EF4-FFF2-40B4-BE49-F238E27FC236}">
                <a16:creationId xmlns:a16="http://schemas.microsoft.com/office/drawing/2014/main" id="{8B7DA6E2-57E1-E977-1F5F-FF6869C81E2C}"/>
              </a:ext>
            </a:extLst>
          </p:cNvPr>
          <p:cNvSpPr txBox="1"/>
          <p:nvPr/>
        </p:nvSpPr>
        <p:spPr>
          <a:xfrm>
            <a:off x="5461877" y="3200608"/>
            <a:ext cx="564578" cy="369332"/>
          </a:xfrm>
          <a:prstGeom prst="rect">
            <a:avLst/>
          </a:prstGeom>
          <a:noFill/>
        </p:spPr>
        <p:txBody>
          <a:bodyPr wrap="none" rtlCol="0">
            <a:spAutoFit/>
          </a:bodyPr>
          <a:lstStyle/>
          <a:p>
            <a:r>
              <a:rPr lang="en-US"/>
              <a:t>(3b)</a:t>
            </a:r>
          </a:p>
        </p:txBody>
      </p:sp>
      <p:sp>
        <p:nvSpPr>
          <p:cNvPr id="49" name="TextBox 48">
            <a:extLst>
              <a:ext uri="{FF2B5EF4-FFF2-40B4-BE49-F238E27FC236}">
                <a16:creationId xmlns:a16="http://schemas.microsoft.com/office/drawing/2014/main" id="{21DB4FEA-5A30-DC62-057B-0FECFE85FB16}"/>
              </a:ext>
            </a:extLst>
          </p:cNvPr>
          <p:cNvSpPr txBox="1"/>
          <p:nvPr/>
        </p:nvSpPr>
        <p:spPr>
          <a:xfrm>
            <a:off x="6051881" y="2327608"/>
            <a:ext cx="564578" cy="369332"/>
          </a:xfrm>
          <a:prstGeom prst="rect">
            <a:avLst/>
          </a:prstGeom>
          <a:noFill/>
        </p:spPr>
        <p:txBody>
          <a:bodyPr wrap="none" rtlCol="0">
            <a:spAutoFit/>
          </a:bodyPr>
          <a:lstStyle/>
          <a:p>
            <a:r>
              <a:rPr lang="en-US"/>
              <a:t>(4b)</a:t>
            </a:r>
          </a:p>
        </p:txBody>
      </p:sp>
    </p:spTree>
    <p:extLst>
      <p:ext uri="{BB962C8B-B14F-4D97-AF65-F5344CB8AC3E}">
        <p14:creationId xmlns:p14="http://schemas.microsoft.com/office/powerpoint/2010/main" val="3920083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4251" y="346534"/>
            <a:ext cx="1740816" cy="523220"/>
          </a:xfrm>
          <a:prstGeom prst="rect">
            <a:avLst/>
          </a:prstGeom>
          <a:noFill/>
        </p:spPr>
        <p:txBody>
          <a:bodyPr wrap="square" rtlCol="0">
            <a:spAutoFit/>
          </a:bodyPr>
          <a:lstStyle/>
          <a:p>
            <a:r>
              <a:rPr lang="en-US" sz="2800" b="1" u="sng"/>
              <a:t>Arrays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6" y="1225440"/>
            <a:ext cx="8964861" cy="338554"/>
          </a:xfrm>
          <a:prstGeom prst="rect">
            <a:avLst/>
          </a:prstGeom>
          <a:noFill/>
        </p:spPr>
        <p:txBody>
          <a:bodyPr wrap="square">
            <a:spAutoFit/>
          </a:bodyPr>
          <a:lstStyle/>
          <a:p>
            <a:r>
              <a:rPr lang="en-US" sz="1600" dirty="0"/>
              <a:t>You can instantiate </a:t>
            </a:r>
            <a:r>
              <a:rPr lang="en-US" sz="1600" i="1" dirty="0"/>
              <a:t>arrays</a:t>
            </a:r>
            <a:r>
              <a:rPr lang="en-US" sz="1600" dirty="0"/>
              <a:t>, like you would a list in Python, though in JavaScript you’d use brackets [ ]:</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46287" y="1636113"/>
            <a:ext cx="3066216" cy="338554"/>
          </a:xfrm>
          <a:prstGeom prst="rect">
            <a:avLst/>
          </a:prstGeom>
          <a:noFill/>
        </p:spPr>
        <p:txBody>
          <a:bodyPr wrap="square">
            <a:spAutoFit/>
          </a:bodyPr>
          <a:lstStyle/>
          <a:p>
            <a:r>
              <a:rPr lang="en-US" sz="1600" dirty="0"/>
              <a:t>$var = (item1, item2, item3);</a:t>
            </a:r>
          </a:p>
        </p:txBody>
      </p:sp>
      <p:sp>
        <p:nvSpPr>
          <p:cNvPr id="5" name="TextBox 4">
            <a:extLst>
              <a:ext uri="{FF2B5EF4-FFF2-40B4-BE49-F238E27FC236}">
                <a16:creationId xmlns:a16="http://schemas.microsoft.com/office/drawing/2014/main" id="{45C76F52-A289-488C-9939-1A8F588F697D}"/>
              </a:ext>
            </a:extLst>
          </p:cNvPr>
          <p:cNvSpPr txBox="1"/>
          <p:nvPr/>
        </p:nvSpPr>
        <p:spPr>
          <a:xfrm>
            <a:off x="346287" y="2358227"/>
            <a:ext cx="6818084" cy="338554"/>
          </a:xfrm>
          <a:prstGeom prst="rect">
            <a:avLst/>
          </a:prstGeom>
          <a:noFill/>
        </p:spPr>
        <p:txBody>
          <a:bodyPr wrap="square">
            <a:spAutoFit/>
          </a:bodyPr>
          <a:lstStyle/>
          <a:p>
            <a:r>
              <a:rPr lang="en-US" sz="1600"/>
              <a:t>Can access elements as in Python.  Array index starts with 0, as in Python.  So,</a:t>
            </a:r>
          </a:p>
        </p:txBody>
      </p:sp>
      <p:sp>
        <p:nvSpPr>
          <p:cNvPr id="6" name="TextBox 5">
            <a:extLst>
              <a:ext uri="{FF2B5EF4-FFF2-40B4-BE49-F238E27FC236}">
                <a16:creationId xmlns:a16="http://schemas.microsoft.com/office/drawing/2014/main" id="{072D86B6-DA85-40BF-8B6D-BF27FD6175DA}"/>
              </a:ext>
            </a:extLst>
          </p:cNvPr>
          <p:cNvSpPr txBox="1"/>
          <p:nvPr/>
        </p:nvSpPr>
        <p:spPr>
          <a:xfrm>
            <a:off x="346287" y="2768900"/>
            <a:ext cx="2095256" cy="338554"/>
          </a:xfrm>
          <a:prstGeom prst="rect">
            <a:avLst/>
          </a:prstGeom>
          <a:noFill/>
        </p:spPr>
        <p:txBody>
          <a:bodyPr wrap="square">
            <a:spAutoFit/>
          </a:bodyPr>
          <a:lstStyle/>
          <a:p>
            <a:r>
              <a:rPr lang="en-US" sz="1600"/>
              <a:t>$var[0], $var[1], etc.</a:t>
            </a:r>
          </a:p>
        </p:txBody>
      </p:sp>
    </p:spTree>
    <p:extLst>
      <p:ext uri="{BB962C8B-B14F-4D97-AF65-F5344CB8AC3E}">
        <p14:creationId xmlns:p14="http://schemas.microsoft.com/office/powerpoint/2010/main" val="1651041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093404" cy="523220"/>
          </a:xfrm>
          <a:prstGeom prst="rect">
            <a:avLst/>
          </a:prstGeom>
          <a:noFill/>
        </p:spPr>
        <p:txBody>
          <a:bodyPr wrap="square" rtlCol="0">
            <a:spAutoFit/>
          </a:bodyPr>
          <a:lstStyle/>
          <a:p>
            <a:r>
              <a:rPr lang="en-US" sz="2800" b="1" u="sng"/>
              <a:t>Logical Operators</a:t>
            </a:r>
          </a:p>
        </p:txBody>
      </p:sp>
      <p:sp>
        <p:nvSpPr>
          <p:cNvPr id="10" name="TextBox 9">
            <a:extLst>
              <a:ext uri="{FF2B5EF4-FFF2-40B4-BE49-F238E27FC236}">
                <a16:creationId xmlns:a16="http://schemas.microsoft.com/office/drawing/2014/main" id="{FF0EF753-E16D-48E7-8937-E2423E99DEF1}"/>
              </a:ext>
            </a:extLst>
          </p:cNvPr>
          <p:cNvSpPr txBox="1"/>
          <p:nvPr/>
        </p:nvSpPr>
        <p:spPr>
          <a:xfrm>
            <a:off x="299154" y="3593005"/>
            <a:ext cx="3075642" cy="369332"/>
          </a:xfrm>
          <a:prstGeom prst="rect">
            <a:avLst/>
          </a:prstGeom>
          <a:noFill/>
        </p:spPr>
        <p:txBody>
          <a:bodyPr wrap="square">
            <a:spAutoFit/>
          </a:bodyPr>
          <a:lstStyle/>
          <a:p>
            <a:r>
              <a:rPr lang="en-US"/>
              <a:t>if (condition) {commands;}</a:t>
            </a:r>
          </a:p>
        </p:txBody>
      </p:sp>
      <p:sp>
        <p:nvSpPr>
          <p:cNvPr id="14" name="TextBox 13">
            <a:extLst>
              <a:ext uri="{FF2B5EF4-FFF2-40B4-BE49-F238E27FC236}">
                <a16:creationId xmlns:a16="http://schemas.microsoft.com/office/drawing/2014/main" id="{61CD1E2A-A1D9-47A0-A9AD-936A34D5A24B}"/>
              </a:ext>
            </a:extLst>
          </p:cNvPr>
          <p:cNvSpPr txBox="1"/>
          <p:nvPr/>
        </p:nvSpPr>
        <p:spPr>
          <a:xfrm>
            <a:off x="299154" y="4219620"/>
            <a:ext cx="2802265" cy="646331"/>
          </a:xfrm>
          <a:prstGeom prst="rect">
            <a:avLst/>
          </a:prstGeom>
          <a:noFill/>
        </p:spPr>
        <p:txBody>
          <a:bodyPr wrap="square">
            <a:spAutoFit/>
          </a:bodyPr>
          <a:lstStyle/>
          <a:p>
            <a:r>
              <a:rPr lang="en-US" sz="1800"/>
              <a:t>if (condition) {commands;} </a:t>
            </a:r>
          </a:p>
          <a:p>
            <a:r>
              <a:rPr lang="en-US" sz="1800"/>
              <a:t>else {other commands;}</a:t>
            </a:r>
          </a:p>
        </p:txBody>
      </p:sp>
      <p:sp>
        <p:nvSpPr>
          <p:cNvPr id="15" name="TextBox 14">
            <a:extLst>
              <a:ext uri="{FF2B5EF4-FFF2-40B4-BE49-F238E27FC236}">
                <a16:creationId xmlns:a16="http://schemas.microsoft.com/office/drawing/2014/main" id="{91226429-6EE6-4DA8-9DC0-F50FD4A119CF}"/>
              </a:ext>
            </a:extLst>
          </p:cNvPr>
          <p:cNvSpPr txBox="1"/>
          <p:nvPr/>
        </p:nvSpPr>
        <p:spPr>
          <a:xfrm>
            <a:off x="280301" y="5170383"/>
            <a:ext cx="4150298" cy="1200329"/>
          </a:xfrm>
          <a:prstGeom prst="rect">
            <a:avLst/>
          </a:prstGeom>
          <a:noFill/>
        </p:spPr>
        <p:txBody>
          <a:bodyPr wrap="square">
            <a:spAutoFit/>
          </a:bodyPr>
          <a:lstStyle/>
          <a:p>
            <a:r>
              <a:rPr lang="en-US" sz="1800"/>
              <a:t>if (condition) {commands;}</a:t>
            </a:r>
          </a:p>
          <a:p>
            <a:r>
              <a:rPr lang="en-US"/>
              <a:t>else if (condition1) {other commands1;}</a:t>
            </a:r>
            <a:r>
              <a:rPr lang="en-US" sz="1800"/>
              <a:t> </a:t>
            </a:r>
          </a:p>
          <a:p>
            <a:r>
              <a:rPr lang="en-US" sz="1800"/>
              <a:t>else if (condition2) {other commands2;}</a:t>
            </a:r>
          </a:p>
          <a:p>
            <a:r>
              <a:rPr lang="en-US"/>
              <a:t>else {final commands;}</a:t>
            </a:r>
            <a:endParaRPr lang="en-US" sz="1800"/>
          </a:p>
        </p:txBody>
      </p:sp>
      <p:sp>
        <p:nvSpPr>
          <p:cNvPr id="6" name="TextBox 5">
            <a:extLst>
              <a:ext uri="{FF2B5EF4-FFF2-40B4-BE49-F238E27FC236}">
                <a16:creationId xmlns:a16="http://schemas.microsoft.com/office/drawing/2014/main" id="{5C7585AD-6823-4AF9-8899-A2B07785DB52}"/>
              </a:ext>
            </a:extLst>
          </p:cNvPr>
          <p:cNvSpPr txBox="1"/>
          <p:nvPr/>
        </p:nvSpPr>
        <p:spPr>
          <a:xfrm>
            <a:off x="346289" y="1194582"/>
            <a:ext cx="5415414" cy="338554"/>
          </a:xfrm>
          <a:prstGeom prst="rect">
            <a:avLst/>
          </a:prstGeom>
          <a:noFill/>
        </p:spPr>
        <p:txBody>
          <a:bodyPr wrap="square">
            <a:spAutoFit/>
          </a:bodyPr>
          <a:lstStyle/>
          <a:p>
            <a:r>
              <a:rPr lang="en-US" sz="1600"/>
              <a:t>Here are some logical operators - same as Javascript:</a:t>
            </a:r>
          </a:p>
        </p:txBody>
      </p:sp>
      <p:sp>
        <p:nvSpPr>
          <p:cNvPr id="7" name="TextBox 6">
            <a:extLst>
              <a:ext uri="{FF2B5EF4-FFF2-40B4-BE49-F238E27FC236}">
                <a16:creationId xmlns:a16="http://schemas.microsoft.com/office/drawing/2014/main" id="{76F8DFCE-9ACF-4A19-8741-090F77575728}"/>
              </a:ext>
            </a:extLst>
          </p:cNvPr>
          <p:cNvSpPr txBox="1"/>
          <p:nvPr/>
        </p:nvSpPr>
        <p:spPr>
          <a:xfrm>
            <a:off x="346288" y="1624780"/>
            <a:ext cx="8654837" cy="1323439"/>
          </a:xfrm>
          <a:prstGeom prst="rect">
            <a:avLst/>
          </a:prstGeom>
          <a:noFill/>
        </p:spPr>
        <p:txBody>
          <a:bodyPr wrap="square">
            <a:spAutoFit/>
          </a:bodyPr>
          <a:lstStyle/>
          <a:p>
            <a:r>
              <a:rPr lang="en-US" sz="1600"/>
              <a:t>&amp;&amp;			and</a:t>
            </a:r>
          </a:p>
          <a:p>
            <a:r>
              <a:rPr lang="en-US" sz="1600"/>
              <a:t>||			or</a:t>
            </a:r>
          </a:p>
          <a:p>
            <a:r>
              <a:rPr lang="en-US" sz="1600"/>
              <a:t>!			Not</a:t>
            </a:r>
          </a:p>
          <a:p>
            <a:r>
              <a:rPr lang="en-US" sz="1600"/>
              <a:t>== 			Equality</a:t>
            </a:r>
          </a:p>
          <a:p>
            <a:r>
              <a:rPr lang="en-US" sz="1600"/>
              <a:t>===			Equality including type?</a:t>
            </a:r>
          </a:p>
        </p:txBody>
      </p:sp>
      <p:sp>
        <p:nvSpPr>
          <p:cNvPr id="8" name="TextBox 7">
            <a:extLst>
              <a:ext uri="{FF2B5EF4-FFF2-40B4-BE49-F238E27FC236}">
                <a16:creationId xmlns:a16="http://schemas.microsoft.com/office/drawing/2014/main" id="{8F97AE33-3FF4-457F-95E4-9F4A37332E6D}"/>
              </a:ext>
            </a:extLst>
          </p:cNvPr>
          <p:cNvSpPr txBox="1"/>
          <p:nvPr/>
        </p:nvSpPr>
        <p:spPr>
          <a:xfrm>
            <a:off x="280301" y="3151055"/>
            <a:ext cx="6503957" cy="338554"/>
          </a:xfrm>
          <a:prstGeom prst="rect">
            <a:avLst/>
          </a:prstGeom>
          <a:noFill/>
        </p:spPr>
        <p:txBody>
          <a:bodyPr wrap="square">
            <a:spAutoFit/>
          </a:bodyPr>
          <a:lstStyle/>
          <a:p>
            <a:r>
              <a:rPr lang="en-US" sz="1600" dirty="0"/>
              <a:t>These are same as JavaScript too – note same () {commands;} structure:</a:t>
            </a:r>
          </a:p>
        </p:txBody>
      </p:sp>
      <p:pic>
        <p:nvPicPr>
          <p:cNvPr id="3" name="Picture 2">
            <a:extLst>
              <a:ext uri="{FF2B5EF4-FFF2-40B4-BE49-F238E27FC236}">
                <a16:creationId xmlns:a16="http://schemas.microsoft.com/office/drawing/2014/main" id="{82D82A9D-47DA-396B-DB85-C39D2AED0061}"/>
              </a:ext>
            </a:extLst>
          </p:cNvPr>
          <p:cNvPicPr>
            <a:picLocks noChangeAspect="1"/>
          </p:cNvPicPr>
          <p:nvPr/>
        </p:nvPicPr>
        <p:blipFill>
          <a:blip r:embed="rId3"/>
          <a:stretch>
            <a:fillRect/>
          </a:stretch>
        </p:blipFill>
        <p:spPr>
          <a:xfrm>
            <a:off x="4103037" y="3692445"/>
            <a:ext cx="2523905" cy="457161"/>
          </a:xfrm>
          <a:prstGeom prst="rect">
            <a:avLst/>
          </a:prstGeom>
        </p:spPr>
      </p:pic>
    </p:spTree>
    <p:extLst>
      <p:ext uri="{BB962C8B-B14F-4D97-AF65-F5344CB8AC3E}">
        <p14:creationId xmlns:p14="http://schemas.microsoft.com/office/powerpoint/2010/main" val="3686881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093404" cy="523220"/>
          </a:xfrm>
          <a:prstGeom prst="rect">
            <a:avLst/>
          </a:prstGeom>
          <a:noFill/>
        </p:spPr>
        <p:txBody>
          <a:bodyPr wrap="square" rtlCol="0">
            <a:spAutoFit/>
          </a:bodyPr>
          <a:lstStyle/>
          <a:p>
            <a:r>
              <a:rPr lang="en-US" sz="2800" b="1" u="sng"/>
              <a:t>Logical Operators</a:t>
            </a:r>
          </a:p>
        </p:txBody>
      </p:sp>
      <p:sp>
        <p:nvSpPr>
          <p:cNvPr id="16" name="TextBox 15">
            <a:extLst>
              <a:ext uri="{FF2B5EF4-FFF2-40B4-BE49-F238E27FC236}">
                <a16:creationId xmlns:a16="http://schemas.microsoft.com/office/drawing/2014/main" id="{BEEC63A8-E77B-40B3-A3B8-FD57CE7E1D5B}"/>
              </a:ext>
            </a:extLst>
          </p:cNvPr>
          <p:cNvSpPr txBox="1"/>
          <p:nvPr/>
        </p:nvSpPr>
        <p:spPr>
          <a:xfrm>
            <a:off x="672447" y="1429592"/>
            <a:ext cx="2824897" cy="3970318"/>
          </a:xfrm>
          <a:prstGeom prst="rect">
            <a:avLst/>
          </a:prstGeom>
          <a:noFill/>
        </p:spPr>
        <p:txBody>
          <a:bodyPr wrap="square">
            <a:spAutoFit/>
          </a:bodyPr>
          <a:lstStyle/>
          <a:p>
            <a:r>
              <a:rPr lang="en-US"/>
              <a:t>switch</a:t>
            </a:r>
            <a:r>
              <a:rPr lang="en-US" sz="1800"/>
              <a:t> (condition) {</a:t>
            </a:r>
          </a:p>
          <a:p>
            <a:r>
              <a:rPr lang="en-US"/>
              <a:t>     case a:</a:t>
            </a:r>
          </a:p>
          <a:p>
            <a:r>
              <a:rPr lang="en-US" sz="1800"/>
              <a:t>          commands;</a:t>
            </a:r>
          </a:p>
          <a:p>
            <a:r>
              <a:rPr lang="en-US"/>
              <a:t>          break;</a:t>
            </a:r>
            <a:endParaRPr lang="en-US" sz="1800"/>
          </a:p>
          <a:p>
            <a:r>
              <a:rPr lang="en-US"/>
              <a:t>     case b:</a:t>
            </a:r>
          </a:p>
          <a:p>
            <a:r>
              <a:rPr lang="en-US" sz="1800"/>
              <a:t>          commands;</a:t>
            </a:r>
          </a:p>
          <a:p>
            <a:r>
              <a:rPr lang="en-US"/>
              <a:t>          break;</a:t>
            </a:r>
          </a:p>
          <a:p>
            <a:r>
              <a:rPr lang="en-US" sz="1800"/>
              <a:t>     case c:</a:t>
            </a:r>
          </a:p>
          <a:p>
            <a:r>
              <a:rPr lang="en-US"/>
              <a:t>           commands;</a:t>
            </a:r>
          </a:p>
          <a:p>
            <a:r>
              <a:rPr lang="en-US" sz="1800"/>
              <a:t>           </a:t>
            </a:r>
            <a:r>
              <a:rPr lang="en-US"/>
              <a:t>break;</a:t>
            </a:r>
          </a:p>
          <a:p>
            <a:r>
              <a:rPr lang="en-US" sz="1800"/>
              <a:t>     :</a:t>
            </a:r>
          </a:p>
          <a:p>
            <a:r>
              <a:rPr lang="en-US"/>
              <a:t>     default:</a:t>
            </a:r>
          </a:p>
          <a:p>
            <a:r>
              <a:rPr lang="en-US"/>
              <a:t>          commands;</a:t>
            </a:r>
          </a:p>
          <a:p>
            <a:r>
              <a:rPr lang="en-US"/>
              <a:t>}</a:t>
            </a:r>
            <a:endParaRPr lang="en-US" sz="1800"/>
          </a:p>
        </p:txBody>
      </p:sp>
    </p:spTree>
    <p:extLst>
      <p:ext uri="{BB962C8B-B14F-4D97-AF65-F5344CB8AC3E}">
        <p14:creationId xmlns:p14="http://schemas.microsoft.com/office/powerpoint/2010/main" val="3204518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093404" cy="523220"/>
          </a:xfrm>
          <a:prstGeom prst="rect">
            <a:avLst/>
          </a:prstGeom>
          <a:noFill/>
        </p:spPr>
        <p:txBody>
          <a:bodyPr wrap="square" rtlCol="0">
            <a:spAutoFit/>
          </a:bodyPr>
          <a:lstStyle/>
          <a:p>
            <a:r>
              <a:rPr lang="en-US" sz="2800" b="1" u="sng"/>
              <a:t>Logical Operators</a:t>
            </a:r>
          </a:p>
        </p:txBody>
      </p:sp>
      <p:sp>
        <p:nvSpPr>
          <p:cNvPr id="16" name="TextBox 15">
            <a:extLst>
              <a:ext uri="{FF2B5EF4-FFF2-40B4-BE49-F238E27FC236}">
                <a16:creationId xmlns:a16="http://schemas.microsoft.com/office/drawing/2014/main" id="{BEEC63A8-E77B-40B3-A3B8-FD57CE7E1D5B}"/>
              </a:ext>
            </a:extLst>
          </p:cNvPr>
          <p:cNvSpPr txBox="1"/>
          <p:nvPr/>
        </p:nvSpPr>
        <p:spPr>
          <a:xfrm>
            <a:off x="667276" y="2061808"/>
            <a:ext cx="2824897" cy="646331"/>
          </a:xfrm>
          <a:prstGeom prst="rect">
            <a:avLst/>
          </a:prstGeom>
          <a:noFill/>
        </p:spPr>
        <p:txBody>
          <a:bodyPr wrap="square">
            <a:spAutoFit/>
          </a:bodyPr>
          <a:lstStyle/>
          <a:p>
            <a:r>
              <a:rPr lang="en-US"/>
              <a:t>for ($i = 0; $i &lt; n; $i++) </a:t>
            </a:r>
          </a:p>
          <a:p>
            <a:r>
              <a:rPr lang="en-US"/>
              <a:t>  {commands;}</a:t>
            </a:r>
          </a:p>
        </p:txBody>
      </p:sp>
      <p:sp>
        <p:nvSpPr>
          <p:cNvPr id="3" name="TextBox 2">
            <a:extLst>
              <a:ext uri="{FF2B5EF4-FFF2-40B4-BE49-F238E27FC236}">
                <a16:creationId xmlns:a16="http://schemas.microsoft.com/office/drawing/2014/main" id="{BB2189FB-7D95-41BD-B7A1-853B530EC111}"/>
              </a:ext>
            </a:extLst>
          </p:cNvPr>
          <p:cNvSpPr txBox="1"/>
          <p:nvPr/>
        </p:nvSpPr>
        <p:spPr>
          <a:xfrm>
            <a:off x="667276" y="1190501"/>
            <a:ext cx="8900271" cy="584775"/>
          </a:xfrm>
          <a:prstGeom prst="rect">
            <a:avLst/>
          </a:prstGeom>
          <a:noFill/>
        </p:spPr>
        <p:txBody>
          <a:bodyPr wrap="square" rtlCol="0">
            <a:spAutoFit/>
          </a:bodyPr>
          <a:lstStyle/>
          <a:p>
            <a:r>
              <a:rPr lang="en-US" sz="1600" dirty="0"/>
              <a:t>the for loop works very much like in C++, and </a:t>
            </a:r>
            <a:r>
              <a:rPr lang="en-US" sz="1600" dirty="0" err="1"/>
              <a:t>javascript</a:t>
            </a:r>
            <a:r>
              <a:rPr lang="en-US" sz="1600" dirty="0"/>
              <a:t> – note same (; ;) {commands;} structure.  Only thing different is that all variables must begin with $. </a:t>
            </a:r>
            <a:endParaRPr lang="en-US" dirty="0"/>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F6FD98F7-D70C-4545-9E13-36325AE5ADC5}"/>
                  </a:ext>
                </a:extLst>
              </p14:cNvPr>
              <p14:cNvContentPartPr/>
              <p14:nvPr/>
            </p14:nvContentPartPr>
            <p14:xfrm>
              <a:off x="1557736" y="1910782"/>
              <a:ext cx="2824897" cy="494640"/>
            </p14:xfrm>
          </p:contentPart>
        </mc:Choice>
        <mc:Fallback xmlns="">
          <p:pic>
            <p:nvPicPr>
              <p:cNvPr id="4" name="Ink 3">
                <a:extLst>
                  <a:ext uri="{FF2B5EF4-FFF2-40B4-BE49-F238E27FC236}">
                    <a16:creationId xmlns:a16="http://schemas.microsoft.com/office/drawing/2014/main" id="{F6FD98F7-D70C-4545-9E13-36325AE5ADC5}"/>
                  </a:ext>
                </a:extLst>
              </p:cNvPr>
              <p:cNvPicPr/>
              <p:nvPr/>
            </p:nvPicPr>
            <p:blipFill>
              <a:blip r:embed="rId4"/>
              <a:stretch>
                <a:fillRect/>
              </a:stretch>
            </p:blipFill>
            <p:spPr>
              <a:xfrm>
                <a:off x="1548734" y="1901782"/>
                <a:ext cx="2842541" cy="512280"/>
              </a:xfrm>
              <a:prstGeom prst="rect">
                <a:avLst/>
              </a:prstGeom>
            </p:spPr>
          </p:pic>
        </mc:Fallback>
      </mc:AlternateContent>
      <p:sp>
        <p:nvSpPr>
          <p:cNvPr id="5" name="TextBox 4">
            <a:extLst>
              <a:ext uri="{FF2B5EF4-FFF2-40B4-BE49-F238E27FC236}">
                <a16:creationId xmlns:a16="http://schemas.microsoft.com/office/drawing/2014/main" id="{4A96D3D9-7215-4728-B55F-A1F72C4D1665}"/>
              </a:ext>
            </a:extLst>
          </p:cNvPr>
          <p:cNvSpPr txBox="1"/>
          <p:nvPr/>
        </p:nvSpPr>
        <p:spPr>
          <a:xfrm>
            <a:off x="4661553" y="2057408"/>
            <a:ext cx="5910606" cy="1384995"/>
          </a:xfrm>
          <a:prstGeom prst="rect">
            <a:avLst/>
          </a:prstGeom>
          <a:noFill/>
        </p:spPr>
        <p:txBody>
          <a:bodyPr wrap="square" rtlCol="0">
            <a:spAutoFit/>
          </a:bodyPr>
          <a:lstStyle/>
          <a:p>
            <a:r>
              <a:rPr lang="en-US" sz="1400"/>
              <a:t>We can initiate to whatever.  And can also initiate multiple variables - just separate statements by commas.  We can also not initiate at all.  </a:t>
            </a:r>
          </a:p>
          <a:p>
            <a:endParaRPr lang="en-US" sz="1400"/>
          </a:p>
          <a:p>
            <a:r>
              <a:rPr lang="en-US" sz="1400"/>
              <a:t>can set the condition to whatever, and also have no condition at all.</a:t>
            </a:r>
          </a:p>
          <a:p>
            <a:endParaRPr lang="en-US" sz="1400"/>
          </a:p>
          <a:p>
            <a:r>
              <a:rPr lang="en-US" sz="1400"/>
              <a:t>and increment/decrement however.  </a:t>
            </a:r>
          </a:p>
        </p:txBody>
      </p:sp>
      <p:sp>
        <p:nvSpPr>
          <p:cNvPr id="7" name="TextBox 6">
            <a:extLst>
              <a:ext uri="{FF2B5EF4-FFF2-40B4-BE49-F238E27FC236}">
                <a16:creationId xmlns:a16="http://schemas.microsoft.com/office/drawing/2014/main" id="{E8866840-E52C-4B08-9C3A-3EF6BEC520F5}"/>
              </a:ext>
            </a:extLst>
          </p:cNvPr>
          <p:cNvSpPr txBox="1"/>
          <p:nvPr/>
        </p:nvSpPr>
        <p:spPr>
          <a:xfrm>
            <a:off x="696013" y="4731041"/>
            <a:ext cx="2824897" cy="923330"/>
          </a:xfrm>
          <a:prstGeom prst="rect">
            <a:avLst/>
          </a:prstGeom>
          <a:noFill/>
        </p:spPr>
        <p:txBody>
          <a:bodyPr wrap="square">
            <a:spAutoFit/>
          </a:bodyPr>
          <a:lstStyle/>
          <a:p>
            <a:r>
              <a:rPr lang="en-US"/>
              <a:t>foreach ($array as $value)</a:t>
            </a:r>
          </a:p>
          <a:p>
            <a:r>
              <a:rPr lang="en-US"/>
              <a:t>  {commands;}</a:t>
            </a:r>
          </a:p>
          <a:p>
            <a:endParaRPr lang="en-US"/>
          </a:p>
        </p:txBody>
      </p:sp>
      <p:sp>
        <p:nvSpPr>
          <p:cNvPr id="8" name="TextBox 7">
            <a:extLst>
              <a:ext uri="{FF2B5EF4-FFF2-40B4-BE49-F238E27FC236}">
                <a16:creationId xmlns:a16="http://schemas.microsoft.com/office/drawing/2014/main" id="{8D6DE021-B3CE-4293-A0A6-6BED4D66346E}"/>
              </a:ext>
            </a:extLst>
          </p:cNvPr>
          <p:cNvSpPr txBox="1"/>
          <p:nvPr/>
        </p:nvSpPr>
        <p:spPr>
          <a:xfrm>
            <a:off x="696013" y="4149861"/>
            <a:ext cx="7120632" cy="338554"/>
          </a:xfrm>
          <a:prstGeom prst="rect">
            <a:avLst/>
          </a:prstGeom>
          <a:noFill/>
        </p:spPr>
        <p:txBody>
          <a:bodyPr wrap="square" rtlCol="0">
            <a:spAutoFit/>
          </a:bodyPr>
          <a:lstStyle/>
          <a:p>
            <a:r>
              <a:rPr lang="en-US" sz="1600"/>
              <a:t>there’s also a for loop which iterates through elements (values) in an array,</a:t>
            </a:r>
            <a:endParaRPr lang="en-US"/>
          </a:p>
        </p:txBody>
      </p:sp>
      <p:sp>
        <p:nvSpPr>
          <p:cNvPr id="10" name="TextBox 9">
            <a:extLst>
              <a:ext uri="{FF2B5EF4-FFF2-40B4-BE49-F238E27FC236}">
                <a16:creationId xmlns:a16="http://schemas.microsoft.com/office/drawing/2014/main" id="{CB85B18E-CB07-4662-8C0B-63F60B2F6114}"/>
              </a:ext>
            </a:extLst>
          </p:cNvPr>
          <p:cNvSpPr txBox="1"/>
          <p:nvPr/>
        </p:nvSpPr>
        <p:spPr>
          <a:xfrm>
            <a:off x="5557099" y="4731041"/>
            <a:ext cx="3888559" cy="307777"/>
          </a:xfrm>
          <a:prstGeom prst="rect">
            <a:avLst/>
          </a:prstGeom>
          <a:noFill/>
        </p:spPr>
        <p:txBody>
          <a:bodyPr wrap="square" rtlCol="0">
            <a:spAutoFit/>
          </a:bodyPr>
          <a:lstStyle/>
          <a:p>
            <a:r>
              <a:rPr lang="en-US" sz="1400"/>
              <a:t>this gets executed for every $value in the $array.</a:t>
            </a:r>
          </a:p>
        </p:txBody>
      </p:sp>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65FDA120-D1DD-42CF-A0CA-612FC52BE6D5}"/>
                  </a:ext>
                </a:extLst>
              </p14:cNvPr>
              <p14:cNvContentPartPr/>
              <p14:nvPr/>
            </p14:nvContentPartPr>
            <p14:xfrm>
              <a:off x="3492173" y="4916308"/>
              <a:ext cx="1780920" cy="114840"/>
            </p14:xfrm>
          </p:contentPart>
        </mc:Choice>
        <mc:Fallback xmlns="">
          <p:pic>
            <p:nvPicPr>
              <p:cNvPr id="6" name="Ink 5">
                <a:extLst>
                  <a:ext uri="{FF2B5EF4-FFF2-40B4-BE49-F238E27FC236}">
                    <a16:creationId xmlns:a16="http://schemas.microsoft.com/office/drawing/2014/main" id="{65FDA120-D1DD-42CF-A0CA-612FC52BE6D5}"/>
                  </a:ext>
                </a:extLst>
              </p:cNvPr>
              <p:cNvPicPr/>
              <p:nvPr/>
            </p:nvPicPr>
            <p:blipFill>
              <a:blip r:embed="rId6"/>
              <a:stretch>
                <a:fillRect/>
              </a:stretch>
            </p:blipFill>
            <p:spPr>
              <a:xfrm>
                <a:off x="3487854" y="4911988"/>
                <a:ext cx="1789558" cy="123480"/>
              </a:xfrm>
              <a:prstGeom prst="rect">
                <a:avLst/>
              </a:prstGeom>
            </p:spPr>
          </p:pic>
        </mc:Fallback>
      </mc:AlternateContent>
    </p:spTree>
    <p:extLst>
      <p:ext uri="{BB962C8B-B14F-4D97-AF65-F5344CB8AC3E}">
        <p14:creationId xmlns:p14="http://schemas.microsoft.com/office/powerpoint/2010/main" val="310514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093404" cy="523220"/>
          </a:xfrm>
          <a:prstGeom prst="rect">
            <a:avLst/>
          </a:prstGeom>
          <a:noFill/>
        </p:spPr>
        <p:txBody>
          <a:bodyPr wrap="square" rtlCol="0">
            <a:spAutoFit/>
          </a:bodyPr>
          <a:lstStyle/>
          <a:p>
            <a:r>
              <a:rPr lang="en-US" sz="2800" b="1" u="sng"/>
              <a:t>Logical Operators</a:t>
            </a:r>
          </a:p>
        </p:txBody>
      </p:sp>
      <p:sp>
        <p:nvSpPr>
          <p:cNvPr id="16" name="TextBox 15">
            <a:extLst>
              <a:ext uri="{FF2B5EF4-FFF2-40B4-BE49-F238E27FC236}">
                <a16:creationId xmlns:a16="http://schemas.microsoft.com/office/drawing/2014/main" id="{BEEC63A8-E77B-40B3-A3B8-FD57CE7E1D5B}"/>
              </a:ext>
            </a:extLst>
          </p:cNvPr>
          <p:cNvSpPr txBox="1"/>
          <p:nvPr/>
        </p:nvSpPr>
        <p:spPr>
          <a:xfrm>
            <a:off x="696013" y="1759531"/>
            <a:ext cx="2824897" cy="923330"/>
          </a:xfrm>
          <a:prstGeom prst="rect">
            <a:avLst/>
          </a:prstGeom>
          <a:noFill/>
        </p:spPr>
        <p:txBody>
          <a:bodyPr wrap="square">
            <a:spAutoFit/>
          </a:bodyPr>
          <a:lstStyle/>
          <a:p>
            <a:r>
              <a:rPr lang="en-US"/>
              <a:t>while (condition)</a:t>
            </a:r>
          </a:p>
          <a:p>
            <a:r>
              <a:rPr lang="en-US"/>
              <a:t>   {commands;}</a:t>
            </a:r>
          </a:p>
          <a:p>
            <a:endParaRPr lang="en-US"/>
          </a:p>
        </p:txBody>
      </p:sp>
      <p:sp>
        <p:nvSpPr>
          <p:cNvPr id="3" name="TextBox 2">
            <a:extLst>
              <a:ext uri="{FF2B5EF4-FFF2-40B4-BE49-F238E27FC236}">
                <a16:creationId xmlns:a16="http://schemas.microsoft.com/office/drawing/2014/main" id="{BB2189FB-7D95-41BD-B7A1-853B530EC111}"/>
              </a:ext>
            </a:extLst>
          </p:cNvPr>
          <p:cNvSpPr txBox="1"/>
          <p:nvPr/>
        </p:nvSpPr>
        <p:spPr>
          <a:xfrm>
            <a:off x="696013" y="1178351"/>
            <a:ext cx="5242873" cy="338554"/>
          </a:xfrm>
          <a:prstGeom prst="rect">
            <a:avLst/>
          </a:prstGeom>
          <a:noFill/>
        </p:spPr>
        <p:txBody>
          <a:bodyPr wrap="square" rtlCol="0">
            <a:spAutoFit/>
          </a:bodyPr>
          <a:lstStyle/>
          <a:p>
            <a:r>
              <a:rPr lang="en-US" sz="1600" dirty="0"/>
              <a:t>and last, for now (and again, same structure as </a:t>
            </a:r>
            <a:r>
              <a:rPr lang="en-US" sz="1600" dirty="0" err="1"/>
              <a:t>javascript</a:t>
            </a:r>
            <a:r>
              <a:rPr lang="en-US" sz="1600" dirty="0"/>
              <a:t>)</a:t>
            </a:r>
            <a:endParaRPr lang="en-US" dirty="0"/>
          </a:p>
        </p:txBody>
      </p:sp>
      <p:pic>
        <p:nvPicPr>
          <p:cNvPr id="4" name="Picture 3">
            <a:extLst>
              <a:ext uri="{FF2B5EF4-FFF2-40B4-BE49-F238E27FC236}">
                <a16:creationId xmlns:a16="http://schemas.microsoft.com/office/drawing/2014/main" id="{602395CA-8444-34F7-A1AD-31783623B34F}"/>
              </a:ext>
            </a:extLst>
          </p:cNvPr>
          <p:cNvPicPr>
            <a:picLocks noChangeAspect="1"/>
          </p:cNvPicPr>
          <p:nvPr/>
        </p:nvPicPr>
        <p:blipFill>
          <a:blip r:embed="rId3"/>
          <a:stretch>
            <a:fillRect/>
          </a:stretch>
        </p:blipFill>
        <p:spPr>
          <a:xfrm>
            <a:off x="696013" y="3032220"/>
            <a:ext cx="5527806" cy="1294168"/>
          </a:xfrm>
          <a:prstGeom prst="rect">
            <a:avLst/>
          </a:prstGeom>
        </p:spPr>
      </p:pic>
    </p:spTree>
    <p:extLst>
      <p:ext uri="{BB962C8B-B14F-4D97-AF65-F5344CB8AC3E}">
        <p14:creationId xmlns:p14="http://schemas.microsoft.com/office/powerpoint/2010/main" val="1189034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1110" y="346535"/>
            <a:ext cx="2064470" cy="523220"/>
          </a:xfrm>
          <a:prstGeom prst="rect">
            <a:avLst/>
          </a:prstGeom>
          <a:noFill/>
        </p:spPr>
        <p:txBody>
          <a:bodyPr wrap="square" rtlCol="0">
            <a:spAutoFit/>
          </a:bodyPr>
          <a:lstStyle/>
          <a:p>
            <a:r>
              <a:rPr lang="en-US" sz="2800" b="1" u="sng"/>
              <a:t>Functions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7" y="1300854"/>
            <a:ext cx="7234384" cy="338554"/>
          </a:xfrm>
          <a:prstGeom prst="rect">
            <a:avLst/>
          </a:prstGeom>
          <a:noFill/>
        </p:spPr>
        <p:txBody>
          <a:bodyPr wrap="square">
            <a:spAutoFit/>
          </a:bodyPr>
          <a:lstStyle/>
          <a:p>
            <a:r>
              <a:rPr lang="en-US" sz="1600" dirty="0"/>
              <a:t>You can define a function like this – this is same structure as </a:t>
            </a:r>
            <a:r>
              <a:rPr lang="en-US" sz="1600" dirty="0" err="1"/>
              <a:t>javascript</a:t>
            </a:r>
            <a:r>
              <a:rPr lang="en-US" sz="1600" dirty="0"/>
              <a:t>:</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46287" y="1943249"/>
            <a:ext cx="4084311" cy="830997"/>
          </a:xfrm>
          <a:prstGeom prst="rect">
            <a:avLst/>
          </a:prstGeom>
          <a:noFill/>
        </p:spPr>
        <p:txBody>
          <a:bodyPr wrap="square">
            <a:spAutoFit/>
          </a:bodyPr>
          <a:lstStyle/>
          <a:p>
            <a:r>
              <a:rPr lang="en-US" sz="1600"/>
              <a:t>function  nameOfFunction(listOfArguments) </a:t>
            </a:r>
          </a:p>
          <a:p>
            <a:r>
              <a:rPr lang="en-US" sz="1600"/>
              <a:t>  { bunch of commands;</a:t>
            </a:r>
          </a:p>
          <a:p>
            <a:r>
              <a:rPr lang="en-US" sz="1600"/>
              <a:t>     return something; }</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B158EE68-7E68-486F-B4B3-41800EDE4BD7}"/>
                  </a:ext>
                </a:extLst>
              </p14:cNvPr>
              <p14:cNvContentPartPr/>
              <p14:nvPr/>
            </p14:nvContentPartPr>
            <p14:xfrm>
              <a:off x="3808073" y="2299892"/>
              <a:ext cx="1545840" cy="362520"/>
            </p14:xfrm>
          </p:contentPart>
        </mc:Choice>
        <mc:Fallback xmlns="">
          <p:pic>
            <p:nvPicPr>
              <p:cNvPr id="3" name="Ink 2">
                <a:extLst>
                  <a:ext uri="{FF2B5EF4-FFF2-40B4-BE49-F238E27FC236}">
                    <a16:creationId xmlns:a16="http://schemas.microsoft.com/office/drawing/2014/main" id="{B158EE68-7E68-486F-B4B3-41800EDE4BD7}"/>
                  </a:ext>
                </a:extLst>
              </p:cNvPr>
              <p:cNvPicPr/>
              <p:nvPr/>
            </p:nvPicPr>
            <p:blipFill>
              <a:blip r:embed="rId4"/>
              <a:stretch>
                <a:fillRect/>
              </a:stretch>
            </p:blipFill>
            <p:spPr>
              <a:xfrm>
                <a:off x="3799433" y="2290892"/>
                <a:ext cx="1563480" cy="380160"/>
              </a:xfrm>
              <a:prstGeom prst="rect">
                <a:avLst/>
              </a:prstGeom>
            </p:spPr>
          </p:pic>
        </mc:Fallback>
      </mc:AlternateContent>
      <p:sp>
        <p:nvSpPr>
          <p:cNvPr id="4" name="TextBox 3">
            <a:extLst>
              <a:ext uri="{FF2B5EF4-FFF2-40B4-BE49-F238E27FC236}">
                <a16:creationId xmlns:a16="http://schemas.microsoft.com/office/drawing/2014/main" id="{93FF2857-BB05-4049-A6CD-5914DE2B37B2}"/>
              </a:ext>
            </a:extLst>
          </p:cNvPr>
          <p:cNvSpPr txBox="1"/>
          <p:nvPr/>
        </p:nvSpPr>
        <p:spPr>
          <a:xfrm>
            <a:off x="5618375" y="2174081"/>
            <a:ext cx="2564091" cy="338554"/>
          </a:xfrm>
          <a:prstGeom prst="rect">
            <a:avLst/>
          </a:prstGeom>
          <a:noFill/>
        </p:spPr>
        <p:txBody>
          <a:bodyPr wrap="square" rtlCol="0">
            <a:spAutoFit/>
          </a:bodyPr>
          <a:lstStyle/>
          <a:p>
            <a:r>
              <a:rPr lang="en-US" sz="1400"/>
              <a:t>or just () if no arguments to list.</a:t>
            </a:r>
            <a:r>
              <a:rPr lang="en-US" sz="1600"/>
              <a:t> </a:t>
            </a:r>
          </a:p>
        </p:txBody>
      </p:sp>
    </p:spTree>
    <p:extLst>
      <p:ext uri="{BB962C8B-B14F-4D97-AF65-F5344CB8AC3E}">
        <p14:creationId xmlns:p14="http://schemas.microsoft.com/office/powerpoint/2010/main" val="264372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1110" y="346535"/>
            <a:ext cx="2064470" cy="523220"/>
          </a:xfrm>
          <a:prstGeom prst="rect">
            <a:avLst/>
          </a:prstGeom>
          <a:noFill/>
        </p:spPr>
        <p:txBody>
          <a:bodyPr wrap="square" rtlCol="0">
            <a:spAutoFit/>
          </a:bodyPr>
          <a:lstStyle/>
          <a:p>
            <a:r>
              <a:rPr lang="en-US" sz="2800" b="1" u="sng"/>
              <a:t>Methods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7" y="1300854"/>
            <a:ext cx="3198191" cy="338554"/>
          </a:xfrm>
          <a:prstGeom prst="rect">
            <a:avLst/>
          </a:prstGeom>
          <a:noFill/>
        </p:spPr>
        <p:txBody>
          <a:bodyPr wrap="square">
            <a:spAutoFit/>
          </a:bodyPr>
          <a:lstStyle/>
          <a:p>
            <a:r>
              <a:rPr lang="en-US" sz="1600"/>
              <a:t>Some  methods…</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46288" y="1943249"/>
            <a:ext cx="1218562" cy="338554"/>
          </a:xfrm>
          <a:prstGeom prst="rect">
            <a:avLst/>
          </a:prstGeom>
          <a:noFill/>
        </p:spPr>
        <p:txBody>
          <a:bodyPr wrap="square">
            <a:spAutoFit/>
          </a:bodyPr>
          <a:lstStyle/>
          <a:p>
            <a:r>
              <a:rPr lang="en-US" sz="1600"/>
              <a:t>getdate()</a:t>
            </a:r>
          </a:p>
        </p:txBody>
      </p:sp>
      <p:sp>
        <p:nvSpPr>
          <p:cNvPr id="4" name="TextBox 3">
            <a:extLst>
              <a:ext uri="{FF2B5EF4-FFF2-40B4-BE49-F238E27FC236}">
                <a16:creationId xmlns:a16="http://schemas.microsoft.com/office/drawing/2014/main" id="{93FF2857-BB05-4049-A6CD-5914DE2B37B2}"/>
              </a:ext>
            </a:extLst>
          </p:cNvPr>
          <p:cNvSpPr txBox="1"/>
          <p:nvPr/>
        </p:nvSpPr>
        <p:spPr>
          <a:xfrm>
            <a:off x="3289955" y="1930311"/>
            <a:ext cx="3968684" cy="1815882"/>
          </a:xfrm>
          <a:prstGeom prst="rect">
            <a:avLst/>
          </a:prstGeom>
          <a:noFill/>
        </p:spPr>
        <p:txBody>
          <a:bodyPr wrap="square" rtlCol="0">
            <a:spAutoFit/>
          </a:bodyPr>
          <a:lstStyle/>
          <a:p>
            <a:r>
              <a:rPr lang="en-US" sz="1400"/>
              <a:t>outputs an array, kind of like a dictionary, and:</a:t>
            </a:r>
          </a:p>
          <a:p>
            <a:r>
              <a:rPr lang="en-US" sz="1400"/>
              <a:t>getdate()[seconds] = seconds,</a:t>
            </a:r>
          </a:p>
          <a:p>
            <a:r>
              <a:rPr lang="en-US" sz="1400"/>
              <a:t>getdate()[minutes] = minute,</a:t>
            </a:r>
          </a:p>
          <a:p>
            <a:r>
              <a:rPr lang="en-US" sz="1400"/>
              <a:t>getdate()[hour] = hour</a:t>
            </a:r>
          </a:p>
          <a:p>
            <a:r>
              <a:rPr lang="en-US" sz="1400"/>
              <a:t>getdate()[weekday] = name of the day</a:t>
            </a:r>
          </a:p>
          <a:p>
            <a:r>
              <a:rPr lang="en-US" sz="1400"/>
              <a:t>getdate()[mday] = day of the month</a:t>
            </a:r>
          </a:p>
          <a:p>
            <a:r>
              <a:rPr lang="en-US" sz="1400"/>
              <a:t>getdate()[month] = month</a:t>
            </a:r>
          </a:p>
          <a:p>
            <a:r>
              <a:rPr lang="en-US" sz="1400"/>
              <a:t>getdate()[year] = year</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8D6330E4-BB9A-467A-B842-B3DDFE9EB39E}"/>
                  </a:ext>
                </a:extLst>
              </p14:cNvPr>
              <p14:cNvContentPartPr/>
              <p14:nvPr/>
            </p14:nvContentPartPr>
            <p14:xfrm>
              <a:off x="1488953" y="2111252"/>
              <a:ext cx="1597680" cy="47880"/>
            </p14:xfrm>
          </p:contentPart>
        </mc:Choice>
        <mc:Fallback xmlns="">
          <p:pic>
            <p:nvPicPr>
              <p:cNvPr id="6" name="Ink 5">
                <a:extLst>
                  <a:ext uri="{FF2B5EF4-FFF2-40B4-BE49-F238E27FC236}">
                    <a16:creationId xmlns:a16="http://schemas.microsoft.com/office/drawing/2014/main" id="{8D6330E4-BB9A-467A-B842-B3DDFE9EB39E}"/>
                  </a:ext>
                </a:extLst>
              </p:cNvPr>
              <p:cNvPicPr/>
              <p:nvPr/>
            </p:nvPicPr>
            <p:blipFill>
              <a:blip r:embed="rId4"/>
              <a:stretch>
                <a:fillRect/>
              </a:stretch>
            </p:blipFill>
            <p:spPr>
              <a:xfrm>
                <a:off x="1480313" y="2102612"/>
                <a:ext cx="1615320" cy="65520"/>
              </a:xfrm>
              <a:prstGeom prst="rect">
                <a:avLst/>
              </a:prstGeom>
            </p:spPr>
          </p:pic>
        </mc:Fallback>
      </mc:AlternateContent>
      <p:pic>
        <p:nvPicPr>
          <p:cNvPr id="5" name="Picture 4">
            <a:extLst>
              <a:ext uri="{FF2B5EF4-FFF2-40B4-BE49-F238E27FC236}">
                <a16:creationId xmlns:a16="http://schemas.microsoft.com/office/drawing/2014/main" id="{C92C7BC5-64BE-4AA8-8040-712A8C093E25}"/>
              </a:ext>
            </a:extLst>
          </p:cNvPr>
          <p:cNvPicPr>
            <a:picLocks noChangeAspect="1"/>
          </p:cNvPicPr>
          <p:nvPr/>
        </p:nvPicPr>
        <p:blipFill>
          <a:blip r:embed="rId5"/>
          <a:stretch>
            <a:fillRect/>
          </a:stretch>
        </p:blipFill>
        <p:spPr>
          <a:xfrm>
            <a:off x="474120" y="4318821"/>
            <a:ext cx="9266341" cy="338554"/>
          </a:xfrm>
          <a:prstGeom prst="rect">
            <a:avLst/>
          </a:prstGeom>
        </p:spPr>
      </p:pic>
    </p:spTree>
    <p:extLst>
      <p:ext uri="{BB962C8B-B14F-4D97-AF65-F5344CB8AC3E}">
        <p14:creationId xmlns:p14="http://schemas.microsoft.com/office/powerpoint/2010/main" val="3438799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F0EC0C2-784C-4ABA-B0F3-8F50A5E69F43}"/>
              </a:ext>
            </a:extLst>
          </p:cNvPr>
          <p:cNvSpPr txBox="1"/>
          <p:nvPr/>
        </p:nvSpPr>
        <p:spPr>
          <a:xfrm>
            <a:off x="832549" y="1386384"/>
            <a:ext cx="5125191" cy="338554"/>
          </a:xfrm>
          <a:prstGeom prst="rect">
            <a:avLst/>
          </a:prstGeom>
          <a:noFill/>
        </p:spPr>
        <p:txBody>
          <a:bodyPr wrap="square" rtlCol="0">
            <a:spAutoFit/>
          </a:bodyPr>
          <a:lstStyle/>
          <a:p>
            <a:r>
              <a:rPr lang="en-US" sz="1600"/>
              <a:t>Can import files into the working php file.  We say,</a:t>
            </a:r>
          </a:p>
        </p:txBody>
      </p:sp>
      <p:sp>
        <p:nvSpPr>
          <p:cNvPr id="12" name="TextBox 11">
            <a:extLst>
              <a:ext uri="{FF2B5EF4-FFF2-40B4-BE49-F238E27FC236}">
                <a16:creationId xmlns:a16="http://schemas.microsoft.com/office/drawing/2014/main" id="{9220EF0D-7318-44E3-AE35-07E571C278CE}"/>
              </a:ext>
            </a:extLst>
          </p:cNvPr>
          <p:cNvSpPr txBox="1"/>
          <p:nvPr/>
        </p:nvSpPr>
        <p:spPr>
          <a:xfrm>
            <a:off x="832550" y="2441137"/>
            <a:ext cx="2570526" cy="338554"/>
          </a:xfrm>
          <a:prstGeom prst="rect">
            <a:avLst/>
          </a:prstGeom>
          <a:noFill/>
        </p:spPr>
        <p:txBody>
          <a:bodyPr wrap="square">
            <a:spAutoFit/>
          </a:bodyPr>
          <a:lstStyle/>
          <a:p>
            <a:r>
              <a:rPr lang="en-US" sz="1600"/>
              <a:t>include ‘file.php’;</a:t>
            </a:r>
          </a:p>
        </p:txBody>
      </p:sp>
      <p:sp>
        <p:nvSpPr>
          <p:cNvPr id="3" name="TextBox 2">
            <a:extLst>
              <a:ext uri="{FF2B5EF4-FFF2-40B4-BE49-F238E27FC236}">
                <a16:creationId xmlns:a16="http://schemas.microsoft.com/office/drawing/2014/main" id="{CBC641D7-0F63-4F98-1840-1565090DA2D6}"/>
              </a:ext>
            </a:extLst>
          </p:cNvPr>
          <p:cNvSpPr txBox="1"/>
          <p:nvPr/>
        </p:nvSpPr>
        <p:spPr>
          <a:xfrm>
            <a:off x="3583858" y="278783"/>
            <a:ext cx="5024283" cy="523220"/>
          </a:xfrm>
          <a:prstGeom prst="rect">
            <a:avLst/>
          </a:prstGeom>
          <a:noFill/>
        </p:spPr>
        <p:txBody>
          <a:bodyPr wrap="square" rtlCol="0">
            <a:spAutoFit/>
          </a:bodyPr>
          <a:lstStyle/>
          <a:p>
            <a:r>
              <a:rPr lang="en-US" sz="2800" b="1" u="sng"/>
              <a:t>Appending External Files</a:t>
            </a:r>
            <a:endParaRPr lang="en-US" sz="1600" b="1" u="sng"/>
          </a:p>
        </p:txBody>
      </p:sp>
    </p:spTree>
    <p:extLst>
      <p:ext uri="{BB962C8B-B14F-4D97-AF65-F5344CB8AC3E}">
        <p14:creationId xmlns:p14="http://schemas.microsoft.com/office/powerpoint/2010/main" val="453828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504120" y="174751"/>
            <a:ext cx="2695234" cy="523220"/>
          </a:xfrm>
          <a:prstGeom prst="rect">
            <a:avLst/>
          </a:prstGeom>
          <a:noFill/>
        </p:spPr>
        <p:txBody>
          <a:bodyPr wrap="square" rtlCol="0">
            <a:spAutoFit/>
          </a:bodyPr>
          <a:lstStyle/>
          <a:p>
            <a:r>
              <a:rPr lang="en-US" sz="2800" b="1" u="sng"/>
              <a:t>Handling Forms</a:t>
            </a:r>
          </a:p>
        </p:txBody>
      </p:sp>
      <p:sp>
        <p:nvSpPr>
          <p:cNvPr id="12" name="TextBox 11">
            <a:extLst>
              <a:ext uri="{FF2B5EF4-FFF2-40B4-BE49-F238E27FC236}">
                <a16:creationId xmlns:a16="http://schemas.microsoft.com/office/drawing/2014/main" id="{9220EF0D-7318-44E3-AE35-07E571C278CE}"/>
              </a:ext>
            </a:extLst>
          </p:cNvPr>
          <p:cNvSpPr txBox="1"/>
          <p:nvPr/>
        </p:nvSpPr>
        <p:spPr>
          <a:xfrm>
            <a:off x="441275" y="746784"/>
            <a:ext cx="10540952" cy="584775"/>
          </a:xfrm>
          <a:prstGeom prst="rect">
            <a:avLst/>
          </a:prstGeom>
          <a:noFill/>
        </p:spPr>
        <p:txBody>
          <a:bodyPr wrap="square">
            <a:spAutoFit/>
          </a:bodyPr>
          <a:lstStyle/>
          <a:p>
            <a:r>
              <a:rPr lang="en-US" sz="1600"/>
              <a:t>So let’s consider getting info from a form, and sending something back.  So if we wanted a text box in a website that the user could type stuff into and send to a file on the server for whatever reason, then in the html file, we’d have to put it in a form:</a:t>
            </a:r>
          </a:p>
        </p:txBody>
      </p:sp>
      <p:pic>
        <p:nvPicPr>
          <p:cNvPr id="10" name="Picture 9">
            <a:extLst>
              <a:ext uri="{FF2B5EF4-FFF2-40B4-BE49-F238E27FC236}">
                <a16:creationId xmlns:a16="http://schemas.microsoft.com/office/drawing/2014/main" id="{D7492B63-A017-498A-8259-6CCED23BDCB9}"/>
              </a:ext>
            </a:extLst>
          </p:cNvPr>
          <p:cNvPicPr>
            <a:picLocks noChangeAspect="1"/>
          </p:cNvPicPr>
          <p:nvPr/>
        </p:nvPicPr>
        <p:blipFill>
          <a:blip r:embed="rId3"/>
          <a:stretch>
            <a:fillRect/>
          </a:stretch>
        </p:blipFill>
        <p:spPr>
          <a:xfrm>
            <a:off x="506344" y="3714701"/>
            <a:ext cx="3238500" cy="2152650"/>
          </a:xfrm>
          <a:prstGeom prst="rect">
            <a:avLst/>
          </a:prstGeom>
        </p:spPr>
      </p:pic>
      <p:sp>
        <p:nvSpPr>
          <p:cNvPr id="14" name="TextBox 13">
            <a:extLst>
              <a:ext uri="{FF2B5EF4-FFF2-40B4-BE49-F238E27FC236}">
                <a16:creationId xmlns:a16="http://schemas.microsoft.com/office/drawing/2014/main" id="{CA458644-6A99-451D-B045-9199CA0DC2B9}"/>
              </a:ext>
            </a:extLst>
          </p:cNvPr>
          <p:cNvSpPr txBox="1"/>
          <p:nvPr/>
        </p:nvSpPr>
        <p:spPr>
          <a:xfrm>
            <a:off x="421611" y="2967800"/>
            <a:ext cx="10380806" cy="523220"/>
          </a:xfrm>
          <a:prstGeom prst="rect">
            <a:avLst/>
          </a:prstGeom>
          <a:noFill/>
        </p:spPr>
        <p:txBody>
          <a:bodyPr wrap="square">
            <a:spAutoFit/>
          </a:bodyPr>
          <a:lstStyle/>
          <a:p>
            <a:r>
              <a:rPr lang="en-US" sz="1400" dirty="0"/>
              <a:t>And in the </a:t>
            </a:r>
            <a:r>
              <a:rPr lang="en-US" sz="1400" dirty="0" err="1"/>
              <a:t>welcome.php</a:t>
            </a:r>
            <a:r>
              <a:rPr lang="en-US" sz="1400" dirty="0"/>
              <a:t> file (placed in same folder as html file), the instructions inside of which now get executed thanks to the action attribute in the &lt;form&gt; tag, if we wanted to export the comment back, </a:t>
            </a:r>
            <a:r>
              <a:rPr lang="en-US" sz="1400"/>
              <a:t>we’d say in file.php:</a:t>
            </a:r>
            <a:endParaRPr lang="en-US" sz="1400" dirty="0"/>
          </a:p>
        </p:txBody>
      </p:sp>
      <p:pic>
        <p:nvPicPr>
          <p:cNvPr id="15" name="Picture 14">
            <a:extLst>
              <a:ext uri="{FF2B5EF4-FFF2-40B4-BE49-F238E27FC236}">
                <a16:creationId xmlns:a16="http://schemas.microsoft.com/office/drawing/2014/main" id="{F5499249-17E0-449A-9C4C-54F2D9C9ACE9}"/>
              </a:ext>
            </a:extLst>
          </p:cNvPr>
          <p:cNvPicPr>
            <a:picLocks noChangeAspect="1"/>
          </p:cNvPicPr>
          <p:nvPr/>
        </p:nvPicPr>
        <p:blipFill>
          <a:blip r:embed="rId4"/>
          <a:stretch>
            <a:fillRect/>
          </a:stretch>
        </p:blipFill>
        <p:spPr>
          <a:xfrm>
            <a:off x="526008" y="1767020"/>
            <a:ext cx="5848350" cy="952500"/>
          </a:xfrm>
          <a:prstGeom prst="rect">
            <a:avLst/>
          </a:prstGeom>
        </p:spPr>
      </p:pic>
      <p:sp>
        <p:nvSpPr>
          <p:cNvPr id="16" name="TextBox 15">
            <a:extLst>
              <a:ext uri="{FF2B5EF4-FFF2-40B4-BE49-F238E27FC236}">
                <a16:creationId xmlns:a16="http://schemas.microsoft.com/office/drawing/2014/main" id="{10B48483-9833-469C-9359-722B5F8CCE51}"/>
              </a:ext>
            </a:extLst>
          </p:cNvPr>
          <p:cNvSpPr txBox="1"/>
          <p:nvPr/>
        </p:nvSpPr>
        <p:spPr>
          <a:xfrm>
            <a:off x="4392080" y="4772720"/>
            <a:ext cx="5784789" cy="307777"/>
          </a:xfrm>
          <a:prstGeom prst="rect">
            <a:avLst/>
          </a:prstGeom>
          <a:noFill/>
        </p:spPr>
        <p:txBody>
          <a:bodyPr wrap="none" rtlCol="0">
            <a:spAutoFit/>
          </a:bodyPr>
          <a:lstStyle/>
          <a:p>
            <a:r>
              <a:rPr lang="en-US" sz="1400"/>
              <a:t>So echo means to output (seems to be in a new page), the html following.  </a:t>
            </a:r>
            <a:endParaRPr lang="en-US" sz="1600"/>
          </a:p>
        </p:txBody>
      </p:sp>
      <p:sp>
        <p:nvSpPr>
          <p:cNvPr id="17" name="TextBox 16">
            <a:extLst>
              <a:ext uri="{FF2B5EF4-FFF2-40B4-BE49-F238E27FC236}">
                <a16:creationId xmlns:a16="http://schemas.microsoft.com/office/drawing/2014/main" id="{409BD1AC-8AED-43E3-B928-DD5A2E41A39A}"/>
              </a:ext>
            </a:extLst>
          </p:cNvPr>
          <p:cNvSpPr txBox="1"/>
          <p:nvPr/>
        </p:nvSpPr>
        <p:spPr>
          <a:xfrm>
            <a:off x="4392080" y="3822473"/>
            <a:ext cx="7423929" cy="738664"/>
          </a:xfrm>
          <a:prstGeom prst="rect">
            <a:avLst/>
          </a:prstGeom>
          <a:noFill/>
        </p:spPr>
        <p:txBody>
          <a:bodyPr wrap="square" rtlCol="0">
            <a:spAutoFit/>
          </a:bodyPr>
          <a:lstStyle/>
          <a:p>
            <a:r>
              <a:rPr lang="en-US" sz="1400"/>
              <a:t>$_POST is reference to the form that was just sent to our php file, and $_POST[“comment”] refers then to the text area guy.  </a:t>
            </a:r>
            <a:r>
              <a:rPr lang="en-US" sz="1400" b="1"/>
              <a:t>If there were other inputs, text areas that we wished to extract from the form, then we’d have used </a:t>
            </a:r>
            <a:r>
              <a:rPr lang="en-US" sz="1400" b="1" i="1"/>
              <a:t>their</a:t>
            </a:r>
            <a:r>
              <a:rPr lang="en-US" sz="1400" b="1"/>
              <a:t> names.</a:t>
            </a:r>
          </a:p>
        </p:txBody>
      </p:sp>
      <p:sp>
        <p:nvSpPr>
          <p:cNvPr id="18" name="TextBox 17">
            <a:extLst>
              <a:ext uri="{FF2B5EF4-FFF2-40B4-BE49-F238E27FC236}">
                <a16:creationId xmlns:a16="http://schemas.microsoft.com/office/drawing/2014/main" id="{B9E64CAC-739A-433C-A878-51564381AD85}"/>
              </a:ext>
            </a:extLst>
          </p:cNvPr>
          <p:cNvSpPr txBox="1"/>
          <p:nvPr/>
        </p:nvSpPr>
        <p:spPr>
          <a:xfrm>
            <a:off x="6536947" y="1493777"/>
            <a:ext cx="5497736" cy="1384995"/>
          </a:xfrm>
          <a:prstGeom prst="rect">
            <a:avLst/>
          </a:prstGeom>
          <a:noFill/>
        </p:spPr>
        <p:txBody>
          <a:bodyPr wrap="square" rtlCol="0">
            <a:spAutoFit/>
          </a:bodyPr>
          <a:lstStyle/>
          <a:p>
            <a:r>
              <a:rPr lang="en-US" sz="1400" dirty="0"/>
              <a:t>So we’re saying we are going to send information in this form to </a:t>
            </a:r>
            <a:r>
              <a:rPr lang="en-US" sz="1400" dirty="0" err="1"/>
              <a:t>welcome.php</a:t>
            </a:r>
            <a:r>
              <a:rPr lang="en-US" sz="1400" dirty="0"/>
              <a:t>, via post method.  This method seems to save our form as a php variable $_POST (which is an array whose elements are indexed by the name in the tag of the corresponding element in the Form) and send it to the .php file.  And the &lt;input&gt; tag is set to submit type so that it will display a submit button to initiate that transfer.</a:t>
            </a:r>
          </a:p>
        </p:txBody>
      </p:sp>
      <p:pic>
        <p:nvPicPr>
          <p:cNvPr id="20" name="Picture 19">
            <a:extLst>
              <a:ext uri="{FF2B5EF4-FFF2-40B4-BE49-F238E27FC236}">
                <a16:creationId xmlns:a16="http://schemas.microsoft.com/office/drawing/2014/main" id="{FAB1F61D-5199-4157-A274-D44BB13D3218}"/>
              </a:ext>
            </a:extLst>
          </p:cNvPr>
          <p:cNvPicPr>
            <a:picLocks noChangeAspect="1"/>
          </p:cNvPicPr>
          <p:nvPr/>
        </p:nvPicPr>
        <p:blipFill>
          <a:blip r:embed="rId5"/>
          <a:stretch>
            <a:fillRect/>
          </a:stretch>
        </p:blipFill>
        <p:spPr>
          <a:xfrm>
            <a:off x="6236173" y="5580585"/>
            <a:ext cx="1571625" cy="809625"/>
          </a:xfrm>
          <a:prstGeom prst="rect">
            <a:avLst/>
          </a:prstGeom>
          <a:ln>
            <a:solidFill>
              <a:schemeClr val="accent1"/>
            </a:solidFill>
          </a:ln>
        </p:spPr>
      </p:pic>
      <p:sp>
        <p:nvSpPr>
          <p:cNvPr id="21" name="TextBox 20">
            <a:extLst>
              <a:ext uri="{FF2B5EF4-FFF2-40B4-BE49-F238E27FC236}">
                <a16:creationId xmlns:a16="http://schemas.microsoft.com/office/drawing/2014/main" id="{B12BBA7F-A6CF-465C-A907-85B65BF49CAB}"/>
              </a:ext>
            </a:extLst>
          </p:cNvPr>
          <p:cNvSpPr txBox="1"/>
          <p:nvPr/>
        </p:nvSpPr>
        <p:spPr>
          <a:xfrm>
            <a:off x="4484456" y="5646987"/>
            <a:ext cx="1283938" cy="584775"/>
          </a:xfrm>
          <a:prstGeom prst="rect">
            <a:avLst/>
          </a:prstGeom>
          <a:noFill/>
        </p:spPr>
        <p:txBody>
          <a:bodyPr wrap="square" rtlCol="0">
            <a:spAutoFit/>
          </a:bodyPr>
          <a:lstStyle/>
          <a:p>
            <a:r>
              <a:rPr lang="en-US" sz="1600"/>
              <a:t>What shows up is:</a:t>
            </a:r>
          </a:p>
        </p:txBody>
      </p:sp>
      <p:sp>
        <p:nvSpPr>
          <p:cNvPr id="3" name="TextBox 2">
            <a:extLst>
              <a:ext uri="{FF2B5EF4-FFF2-40B4-BE49-F238E27FC236}">
                <a16:creationId xmlns:a16="http://schemas.microsoft.com/office/drawing/2014/main" id="{C4C85259-4E81-42A3-9E60-58ADACD1F6C1}"/>
              </a:ext>
            </a:extLst>
          </p:cNvPr>
          <p:cNvSpPr txBox="1"/>
          <p:nvPr/>
        </p:nvSpPr>
        <p:spPr>
          <a:xfrm>
            <a:off x="421611" y="6042762"/>
            <a:ext cx="3791360" cy="738664"/>
          </a:xfrm>
          <a:prstGeom prst="rect">
            <a:avLst/>
          </a:prstGeom>
          <a:noFill/>
        </p:spPr>
        <p:txBody>
          <a:bodyPr wrap="square" rtlCol="0">
            <a:spAutoFit/>
          </a:bodyPr>
          <a:lstStyle/>
          <a:p>
            <a:r>
              <a:rPr lang="en-US" sz="1400"/>
              <a:t>Note no “ “ surrounding $_POST[“comment”] b/c it’s already implicitly got quotes around it.  If put in quotes, it fucks up.  </a:t>
            </a:r>
          </a:p>
        </p:txBody>
      </p:sp>
      <p:sp>
        <p:nvSpPr>
          <p:cNvPr id="4" name="TextBox 3">
            <a:extLst>
              <a:ext uri="{FF2B5EF4-FFF2-40B4-BE49-F238E27FC236}">
                <a16:creationId xmlns:a16="http://schemas.microsoft.com/office/drawing/2014/main" id="{70FBB16E-E6AC-C3C2-2487-F07EDAD60931}"/>
              </a:ext>
            </a:extLst>
          </p:cNvPr>
          <p:cNvSpPr txBox="1"/>
          <p:nvPr/>
        </p:nvSpPr>
        <p:spPr>
          <a:xfrm>
            <a:off x="8358895" y="5462320"/>
            <a:ext cx="3411494" cy="954107"/>
          </a:xfrm>
          <a:prstGeom prst="rect">
            <a:avLst/>
          </a:prstGeom>
          <a:noFill/>
        </p:spPr>
        <p:txBody>
          <a:bodyPr wrap="square" rtlCol="0">
            <a:spAutoFit/>
          </a:bodyPr>
          <a:lstStyle/>
          <a:p>
            <a:r>
              <a:rPr lang="en-US" sz="1400"/>
              <a:t>So entire content between &lt;html&gt;  &lt;/html&gt; gets output.  If there were no such tags, then I believe only the $_POST[“comment”] would’ve been posted?</a:t>
            </a:r>
          </a:p>
        </p:txBody>
      </p:sp>
    </p:spTree>
    <p:extLst>
      <p:ext uri="{BB962C8B-B14F-4D97-AF65-F5344CB8AC3E}">
        <p14:creationId xmlns:p14="http://schemas.microsoft.com/office/powerpoint/2010/main" val="2300643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580911" y="164446"/>
            <a:ext cx="4741683" cy="523220"/>
          </a:xfrm>
          <a:prstGeom prst="rect">
            <a:avLst/>
          </a:prstGeom>
          <a:noFill/>
        </p:spPr>
        <p:txBody>
          <a:bodyPr wrap="square" rtlCol="0">
            <a:spAutoFit/>
          </a:bodyPr>
          <a:lstStyle/>
          <a:p>
            <a:r>
              <a:rPr lang="en-US" sz="2800" b="1" u="sng"/>
              <a:t>Output to html/javascript file</a:t>
            </a:r>
          </a:p>
        </p:txBody>
      </p:sp>
      <p:sp>
        <p:nvSpPr>
          <p:cNvPr id="6" name="TextBox 5">
            <a:extLst>
              <a:ext uri="{FF2B5EF4-FFF2-40B4-BE49-F238E27FC236}">
                <a16:creationId xmlns:a16="http://schemas.microsoft.com/office/drawing/2014/main" id="{CF0EC0C2-784C-4ABA-B0F3-8F50A5E69F43}"/>
              </a:ext>
            </a:extLst>
          </p:cNvPr>
          <p:cNvSpPr txBox="1"/>
          <p:nvPr/>
        </p:nvSpPr>
        <p:spPr>
          <a:xfrm>
            <a:off x="499950" y="892562"/>
            <a:ext cx="11553359" cy="584775"/>
          </a:xfrm>
          <a:prstGeom prst="rect">
            <a:avLst/>
          </a:prstGeom>
          <a:noFill/>
        </p:spPr>
        <p:txBody>
          <a:bodyPr wrap="square" rtlCol="0">
            <a:spAutoFit/>
          </a:bodyPr>
          <a:lstStyle/>
          <a:p>
            <a:r>
              <a:rPr lang="en-US" sz="1600"/>
              <a:t>So whatever in the php file is inbetween &lt;html&gt; &lt;/html&gt; or &lt;script&gt; &lt;/script&gt; tags will get executed to the output file.  But to output specifically php stuff within just &lt;?php   ?&gt;, we’d use the </a:t>
            </a:r>
            <a:r>
              <a:rPr lang="en-US" sz="1600" i="1"/>
              <a:t>echo</a:t>
            </a:r>
            <a:r>
              <a:rPr lang="en-US" sz="1600"/>
              <a:t> keyword:  </a:t>
            </a:r>
          </a:p>
        </p:txBody>
      </p:sp>
      <p:sp>
        <p:nvSpPr>
          <p:cNvPr id="12" name="TextBox 11">
            <a:extLst>
              <a:ext uri="{FF2B5EF4-FFF2-40B4-BE49-F238E27FC236}">
                <a16:creationId xmlns:a16="http://schemas.microsoft.com/office/drawing/2014/main" id="{9220EF0D-7318-44E3-AE35-07E571C278CE}"/>
              </a:ext>
            </a:extLst>
          </p:cNvPr>
          <p:cNvSpPr txBox="1"/>
          <p:nvPr/>
        </p:nvSpPr>
        <p:spPr>
          <a:xfrm>
            <a:off x="542206" y="1727259"/>
            <a:ext cx="2042626" cy="338554"/>
          </a:xfrm>
          <a:prstGeom prst="rect">
            <a:avLst/>
          </a:prstGeom>
          <a:noFill/>
        </p:spPr>
        <p:txBody>
          <a:bodyPr wrap="square">
            <a:spAutoFit/>
          </a:bodyPr>
          <a:lstStyle/>
          <a:p>
            <a:r>
              <a:rPr lang="en-US" sz="1600"/>
              <a:t>echo some_output;</a:t>
            </a:r>
          </a:p>
        </p:txBody>
      </p:sp>
      <p:sp>
        <p:nvSpPr>
          <p:cNvPr id="9" name="TextBox 8">
            <a:extLst>
              <a:ext uri="{FF2B5EF4-FFF2-40B4-BE49-F238E27FC236}">
                <a16:creationId xmlns:a16="http://schemas.microsoft.com/office/drawing/2014/main" id="{FACD738C-5F8E-4766-A9FC-BE4D19707F54}"/>
              </a:ext>
            </a:extLst>
          </p:cNvPr>
          <p:cNvSpPr txBox="1"/>
          <p:nvPr/>
        </p:nvSpPr>
        <p:spPr>
          <a:xfrm>
            <a:off x="2656584" y="1751684"/>
            <a:ext cx="3620046" cy="307777"/>
          </a:xfrm>
          <a:prstGeom prst="rect">
            <a:avLst/>
          </a:prstGeom>
          <a:noFill/>
        </p:spPr>
        <p:txBody>
          <a:bodyPr wrap="square">
            <a:spAutoFit/>
          </a:bodyPr>
          <a:lstStyle/>
          <a:p>
            <a:r>
              <a:rPr lang="en-US" sz="1400"/>
              <a:t>some_output can be of the form of text, like:</a:t>
            </a:r>
          </a:p>
        </p:txBody>
      </p:sp>
      <p:sp>
        <p:nvSpPr>
          <p:cNvPr id="10" name="TextBox 9">
            <a:extLst>
              <a:ext uri="{FF2B5EF4-FFF2-40B4-BE49-F238E27FC236}">
                <a16:creationId xmlns:a16="http://schemas.microsoft.com/office/drawing/2014/main" id="{C74A1351-9BA7-40D1-AC85-97B34C899B99}"/>
              </a:ext>
            </a:extLst>
          </p:cNvPr>
          <p:cNvSpPr txBox="1"/>
          <p:nvPr/>
        </p:nvSpPr>
        <p:spPr>
          <a:xfrm>
            <a:off x="6531331" y="1765460"/>
            <a:ext cx="2092979" cy="338554"/>
          </a:xfrm>
          <a:prstGeom prst="rect">
            <a:avLst/>
          </a:prstGeom>
          <a:noFill/>
        </p:spPr>
        <p:txBody>
          <a:bodyPr wrap="square">
            <a:spAutoFit/>
          </a:bodyPr>
          <a:lstStyle/>
          <a:p>
            <a:r>
              <a:rPr lang="en-US" sz="1600"/>
              <a:t>echo  “what’s up?”;</a:t>
            </a:r>
          </a:p>
        </p:txBody>
      </p:sp>
      <p:sp>
        <p:nvSpPr>
          <p:cNvPr id="11" name="TextBox 10">
            <a:extLst>
              <a:ext uri="{FF2B5EF4-FFF2-40B4-BE49-F238E27FC236}">
                <a16:creationId xmlns:a16="http://schemas.microsoft.com/office/drawing/2014/main" id="{0584858C-691C-4A38-81D3-8641D7C75438}"/>
              </a:ext>
            </a:extLst>
          </p:cNvPr>
          <p:cNvSpPr txBox="1"/>
          <p:nvPr/>
        </p:nvSpPr>
        <p:spPr>
          <a:xfrm>
            <a:off x="2647602" y="2254149"/>
            <a:ext cx="3535280" cy="307777"/>
          </a:xfrm>
          <a:prstGeom prst="rect">
            <a:avLst/>
          </a:prstGeom>
          <a:noFill/>
        </p:spPr>
        <p:txBody>
          <a:bodyPr wrap="square">
            <a:spAutoFit/>
          </a:bodyPr>
          <a:lstStyle/>
          <a:p>
            <a:r>
              <a:rPr lang="en-US" sz="1400"/>
              <a:t>Can combine text in somewhat unusual way:</a:t>
            </a:r>
          </a:p>
        </p:txBody>
      </p:sp>
      <p:sp>
        <p:nvSpPr>
          <p:cNvPr id="13" name="TextBox 12">
            <a:extLst>
              <a:ext uri="{FF2B5EF4-FFF2-40B4-BE49-F238E27FC236}">
                <a16:creationId xmlns:a16="http://schemas.microsoft.com/office/drawing/2014/main" id="{B479FB4A-0BB3-4069-97BF-03B5D26931B7}"/>
              </a:ext>
            </a:extLst>
          </p:cNvPr>
          <p:cNvSpPr txBox="1"/>
          <p:nvPr/>
        </p:nvSpPr>
        <p:spPr>
          <a:xfrm>
            <a:off x="6531331" y="2204917"/>
            <a:ext cx="2381991" cy="584775"/>
          </a:xfrm>
          <a:prstGeom prst="rect">
            <a:avLst/>
          </a:prstGeom>
          <a:noFill/>
        </p:spPr>
        <p:txBody>
          <a:bodyPr wrap="square">
            <a:spAutoFit/>
          </a:bodyPr>
          <a:lstStyle/>
          <a:p>
            <a:r>
              <a:rPr lang="en-US" sz="1600"/>
              <a:t>$txt = “guys”;</a:t>
            </a:r>
          </a:p>
          <a:p>
            <a:r>
              <a:rPr lang="en-US" sz="1600"/>
              <a:t>echo  “what’s up $txt?”;</a:t>
            </a:r>
          </a:p>
        </p:txBody>
      </p:sp>
      <p:sp>
        <p:nvSpPr>
          <p:cNvPr id="14" name="TextBox 13">
            <a:extLst>
              <a:ext uri="{FF2B5EF4-FFF2-40B4-BE49-F238E27FC236}">
                <a16:creationId xmlns:a16="http://schemas.microsoft.com/office/drawing/2014/main" id="{DFBEF6ED-E0B8-4E86-A4C6-6D0A3ABBA404}"/>
              </a:ext>
            </a:extLst>
          </p:cNvPr>
          <p:cNvSpPr txBox="1"/>
          <p:nvPr/>
        </p:nvSpPr>
        <p:spPr>
          <a:xfrm>
            <a:off x="2660966" y="2769937"/>
            <a:ext cx="1923297" cy="307777"/>
          </a:xfrm>
          <a:prstGeom prst="rect">
            <a:avLst/>
          </a:prstGeom>
          <a:noFill/>
        </p:spPr>
        <p:txBody>
          <a:bodyPr wrap="square">
            <a:spAutoFit/>
          </a:bodyPr>
          <a:lstStyle/>
          <a:p>
            <a:r>
              <a:rPr lang="en-US" sz="1400"/>
              <a:t>Could also do….</a:t>
            </a:r>
          </a:p>
        </p:txBody>
      </p:sp>
      <p:sp>
        <p:nvSpPr>
          <p:cNvPr id="15" name="TextBox 14">
            <a:extLst>
              <a:ext uri="{FF2B5EF4-FFF2-40B4-BE49-F238E27FC236}">
                <a16:creationId xmlns:a16="http://schemas.microsoft.com/office/drawing/2014/main" id="{7B34D62D-AFF5-4316-9CBA-942BE9D321EC}"/>
              </a:ext>
            </a:extLst>
          </p:cNvPr>
          <p:cNvSpPr txBox="1"/>
          <p:nvPr/>
        </p:nvSpPr>
        <p:spPr>
          <a:xfrm>
            <a:off x="2660967" y="3220721"/>
            <a:ext cx="3016806" cy="338554"/>
          </a:xfrm>
          <a:prstGeom prst="rect">
            <a:avLst/>
          </a:prstGeom>
          <a:noFill/>
        </p:spPr>
        <p:txBody>
          <a:bodyPr wrap="square">
            <a:spAutoFit/>
          </a:bodyPr>
          <a:lstStyle/>
          <a:p>
            <a:r>
              <a:rPr lang="en-US" sz="1600"/>
              <a:t>echo  “what’s up ”, “ guys”, “ ?”;</a:t>
            </a:r>
          </a:p>
        </p:txBody>
      </p:sp>
      <p:sp>
        <p:nvSpPr>
          <p:cNvPr id="16" name="TextBox 15">
            <a:extLst>
              <a:ext uri="{FF2B5EF4-FFF2-40B4-BE49-F238E27FC236}">
                <a16:creationId xmlns:a16="http://schemas.microsoft.com/office/drawing/2014/main" id="{C034AF31-0E54-4511-8718-91DAEEC5C98D}"/>
              </a:ext>
            </a:extLst>
          </p:cNvPr>
          <p:cNvSpPr txBox="1"/>
          <p:nvPr/>
        </p:nvSpPr>
        <p:spPr>
          <a:xfrm>
            <a:off x="2666416" y="4452364"/>
            <a:ext cx="3154989" cy="338554"/>
          </a:xfrm>
          <a:prstGeom prst="rect">
            <a:avLst/>
          </a:prstGeom>
          <a:noFill/>
        </p:spPr>
        <p:txBody>
          <a:bodyPr wrap="square">
            <a:spAutoFit/>
          </a:bodyPr>
          <a:lstStyle/>
          <a:p>
            <a:r>
              <a:rPr lang="en-US" sz="1600"/>
              <a:t>echo  “&lt;h2&gt; Big Heading &lt;/h2&gt;”;</a:t>
            </a:r>
          </a:p>
        </p:txBody>
      </p:sp>
      <p:sp>
        <p:nvSpPr>
          <p:cNvPr id="17" name="TextBox 16">
            <a:extLst>
              <a:ext uri="{FF2B5EF4-FFF2-40B4-BE49-F238E27FC236}">
                <a16:creationId xmlns:a16="http://schemas.microsoft.com/office/drawing/2014/main" id="{54E83F84-2CDB-48BA-9728-89B2E81AC301}"/>
              </a:ext>
            </a:extLst>
          </p:cNvPr>
          <p:cNvSpPr txBox="1"/>
          <p:nvPr/>
        </p:nvSpPr>
        <p:spPr>
          <a:xfrm>
            <a:off x="2660966" y="3855478"/>
            <a:ext cx="7848818" cy="523220"/>
          </a:xfrm>
          <a:prstGeom prst="rect">
            <a:avLst/>
          </a:prstGeom>
          <a:noFill/>
        </p:spPr>
        <p:txBody>
          <a:bodyPr wrap="square">
            <a:spAutoFit/>
          </a:bodyPr>
          <a:lstStyle/>
          <a:p>
            <a:r>
              <a:rPr lang="en-US" sz="1400"/>
              <a:t>Can also output html, and below is example for concatenating SQL strings and html, and then an example of its use in a javascript.</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CB803023-EB2B-4346-B1D5-78D9F42D48C5}"/>
                  </a:ext>
                </a:extLst>
              </p14:cNvPr>
              <p14:cNvContentPartPr/>
              <p14:nvPr/>
            </p14:nvContentPartPr>
            <p14:xfrm>
              <a:off x="5630025" y="3411541"/>
              <a:ext cx="728640" cy="19440"/>
            </p14:xfrm>
          </p:contentPart>
        </mc:Choice>
        <mc:Fallback xmlns="">
          <p:pic>
            <p:nvPicPr>
              <p:cNvPr id="3" name="Ink 2">
                <a:extLst>
                  <a:ext uri="{FF2B5EF4-FFF2-40B4-BE49-F238E27FC236}">
                    <a16:creationId xmlns:a16="http://schemas.microsoft.com/office/drawing/2014/main" id="{CB803023-EB2B-4346-B1D5-78D9F42D48C5}"/>
                  </a:ext>
                </a:extLst>
              </p:cNvPr>
              <p:cNvPicPr/>
              <p:nvPr/>
            </p:nvPicPr>
            <p:blipFill>
              <a:blip r:embed="rId4"/>
              <a:stretch>
                <a:fillRect/>
              </a:stretch>
            </p:blipFill>
            <p:spPr>
              <a:xfrm>
                <a:off x="5621025" y="3402541"/>
                <a:ext cx="746280" cy="37080"/>
              </a:xfrm>
              <a:prstGeom prst="rect">
                <a:avLst/>
              </a:prstGeom>
            </p:spPr>
          </p:pic>
        </mc:Fallback>
      </mc:AlternateContent>
      <p:sp>
        <p:nvSpPr>
          <p:cNvPr id="4" name="TextBox 3">
            <a:extLst>
              <a:ext uri="{FF2B5EF4-FFF2-40B4-BE49-F238E27FC236}">
                <a16:creationId xmlns:a16="http://schemas.microsoft.com/office/drawing/2014/main" id="{6507AB1F-29A3-4A15-995B-CC7AFF24004C}"/>
              </a:ext>
            </a:extLst>
          </p:cNvPr>
          <p:cNvSpPr txBox="1"/>
          <p:nvPr/>
        </p:nvSpPr>
        <p:spPr>
          <a:xfrm>
            <a:off x="6606858" y="3159651"/>
            <a:ext cx="3902925" cy="523220"/>
          </a:xfrm>
          <a:prstGeom prst="rect">
            <a:avLst/>
          </a:prstGeom>
          <a:noFill/>
        </p:spPr>
        <p:txBody>
          <a:bodyPr wrap="square" rtlCol="0">
            <a:spAutoFit/>
          </a:bodyPr>
          <a:lstStyle/>
          <a:p>
            <a:r>
              <a:rPr lang="en-US" sz="1400"/>
              <a:t>Note the commas will not show up.  It just treats this as a concatenated string.</a:t>
            </a:r>
          </a:p>
        </p:txBody>
      </p:sp>
      <p:pic>
        <p:nvPicPr>
          <p:cNvPr id="7" name="Picture 6">
            <a:extLst>
              <a:ext uri="{FF2B5EF4-FFF2-40B4-BE49-F238E27FC236}">
                <a16:creationId xmlns:a16="http://schemas.microsoft.com/office/drawing/2014/main" id="{9E02E16F-D4E6-4389-A89E-D5296174E453}"/>
              </a:ext>
            </a:extLst>
          </p:cNvPr>
          <p:cNvPicPr>
            <a:picLocks noChangeAspect="1"/>
          </p:cNvPicPr>
          <p:nvPr/>
        </p:nvPicPr>
        <p:blipFill>
          <a:blip r:embed="rId5"/>
          <a:stretch>
            <a:fillRect/>
          </a:stretch>
        </p:blipFill>
        <p:spPr>
          <a:xfrm>
            <a:off x="2647602" y="4995814"/>
            <a:ext cx="9029700" cy="342900"/>
          </a:xfrm>
          <a:prstGeom prst="rect">
            <a:avLst/>
          </a:prstGeom>
        </p:spPr>
      </p:pic>
      <p:pic>
        <p:nvPicPr>
          <p:cNvPr id="8" name="Picture 7">
            <a:extLst>
              <a:ext uri="{FF2B5EF4-FFF2-40B4-BE49-F238E27FC236}">
                <a16:creationId xmlns:a16="http://schemas.microsoft.com/office/drawing/2014/main" id="{FCC92649-D9FD-4525-A6A0-FAF8F6589F68}"/>
              </a:ext>
            </a:extLst>
          </p:cNvPr>
          <p:cNvPicPr>
            <a:picLocks noChangeAspect="1"/>
          </p:cNvPicPr>
          <p:nvPr/>
        </p:nvPicPr>
        <p:blipFill>
          <a:blip r:embed="rId6"/>
          <a:stretch>
            <a:fillRect/>
          </a:stretch>
        </p:blipFill>
        <p:spPr>
          <a:xfrm>
            <a:off x="2673497" y="5578384"/>
            <a:ext cx="7448550" cy="285750"/>
          </a:xfrm>
          <a:prstGeom prst="rect">
            <a:avLst/>
          </a:prstGeom>
        </p:spPr>
      </p:pic>
      <p:sp>
        <p:nvSpPr>
          <p:cNvPr id="19" name="TextBox 18">
            <a:extLst>
              <a:ext uri="{FF2B5EF4-FFF2-40B4-BE49-F238E27FC236}">
                <a16:creationId xmlns:a16="http://schemas.microsoft.com/office/drawing/2014/main" id="{FF0412BD-F5C4-4BA8-894C-485A96A8C759}"/>
              </a:ext>
            </a:extLst>
          </p:cNvPr>
          <p:cNvSpPr txBox="1"/>
          <p:nvPr/>
        </p:nvSpPr>
        <p:spPr>
          <a:xfrm>
            <a:off x="510821" y="6244069"/>
            <a:ext cx="10423055" cy="307777"/>
          </a:xfrm>
          <a:prstGeom prst="rect">
            <a:avLst/>
          </a:prstGeom>
          <a:solidFill>
            <a:schemeClr val="accent4">
              <a:lumMod val="20000"/>
              <a:lumOff val="80000"/>
            </a:schemeClr>
          </a:solidFill>
          <a:ln>
            <a:solidFill>
              <a:schemeClr val="accent1"/>
            </a:solidFill>
          </a:ln>
        </p:spPr>
        <p:txBody>
          <a:bodyPr wrap="square" rtlCol="0">
            <a:spAutoFit/>
          </a:bodyPr>
          <a:lstStyle/>
          <a:p>
            <a:r>
              <a:rPr lang="en-US" sz="1400"/>
              <a:t>See the Handling Forms section for a comment on echo vis a vis Form elements, and how putting “ “ on strings extracted from forms is no-no.</a:t>
            </a:r>
          </a:p>
        </p:txBody>
      </p:sp>
    </p:spTree>
    <p:extLst>
      <p:ext uri="{BB962C8B-B14F-4D97-AF65-F5344CB8AC3E}">
        <p14:creationId xmlns:p14="http://schemas.microsoft.com/office/powerpoint/2010/main" val="2115199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676453" y="259236"/>
            <a:ext cx="4590853" cy="523220"/>
          </a:xfrm>
          <a:prstGeom prst="rect">
            <a:avLst/>
          </a:prstGeom>
          <a:noFill/>
        </p:spPr>
        <p:txBody>
          <a:bodyPr wrap="square" rtlCol="0">
            <a:spAutoFit/>
          </a:bodyPr>
          <a:lstStyle/>
          <a:p>
            <a:r>
              <a:rPr lang="en-US" sz="2800" b="1" u="sng"/>
              <a:t>General Structure of PHP file</a:t>
            </a:r>
          </a:p>
        </p:txBody>
      </p:sp>
      <p:sp>
        <p:nvSpPr>
          <p:cNvPr id="6" name="TextBox 5">
            <a:extLst>
              <a:ext uri="{FF2B5EF4-FFF2-40B4-BE49-F238E27FC236}">
                <a16:creationId xmlns:a16="http://schemas.microsoft.com/office/drawing/2014/main" id="{CF0EC0C2-784C-4ABA-B0F3-8F50A5E69F43}"/>
              </a:ext>
            </a:extLst>
          </p:cNvPr>
          <p:cNvSpPr txBox="1"/>
          <p:nvPr/>
        </p:nvSpPr>
        <p:spPr>
          <a:xfrm>
            <a:off x="465733" y="1376265"/>
            <a:ext cx="11283815" cy="1077218"/>
          </a:xfrm>
          <a:prstGeom prst="rect">
            <a:avLst/>
          </a:prstGeom>
          <a:noFill/>
        </p:spPr>
        <p:txBody>
          <a:bodyPr wrap="square" rtlCol="0">
            <a:spAutoFit/>
          </a:bodyPr>
          <a:lstStyle/>
          <a:p>
            <a:r>
              <a:rPr lang="en-US" sz="1600" dirty="0"/>
              <a:t>So PHP is used to take information sent from websites (via Forms or AJAX</a:t>
            </a:r>
            <a:r>
              <a:rPr lang="en-US" sz="1600"/>
              <a:t>), or information from files (like .txt files or whatever) </a:t>
            </a:r>
            <a:r>
              <a:rPr lang="en-US" sz="1600" dirty="0"/>
              <a:t>on the server (using </a:t>
            </a:r>
            <a:r>
              <a:rPr lang="en-US" sz="1600" dirty="0" err="1"/>
              <a:t>fopen</a:t>
            </a:r>
            <a:r>
              <a:rPr lang="en-US" sz="1600" dirty="0"/>
              <a:t>/</a:t>
            </a:r>
            <a:r>
              <a:rPr lang="en-US" sz="1600" dirty="0" err="1"/>
              <a:t>fread</a:t>
            </a:r>
            <a:r>
              <a:rPr lang="en-US" sz="1600" dirty="0"/>
              <a:t>), or from </a:t>
            </a:r>
            <a:r>
              <a:rPr lang="en-US" sz="1600"/>
              <a:t>databases on the server (</a:t>
            </a:r>
            <a:r>
              <a:rPr lang="en-US" sz="1600" dirty="0"/>
              <a:t>via </a:t>
            </a:r>
            <a:r>
              <a:rPr lang="en-US" sz="1600" dirty="0" err="1"/>
              <a:t>mySQL</a:t>
            </a:r>
            <a:r>
              <a:rPr lang="en-US" sz="1600" dirty="0"/>
              <a:t>?), do some stuff with it perhaps, and then output it back to the </a:t>
            </a:r>
            <a:r>
              <a:rPr lang="en-US" sz="1600"/>
              <a:t>websites (via </a:t>
            </a:r>
            <a:r>
              <a:rPr lang="en-US" sz="1600" dirty="0"/>
              <a:t>echo function), server files (via </a:t>
            </a:r>
            <a:r>
              <a:rPr lang="en-US" sz="1600" dirty="0" err="1"/>
              <a:t>fopen</a:t>
            </a:r>
            <a:r>
              <a:rPr lang="en-US" sz="1600" dirty="0"/>
              <a:t>/</a:t>
            </a:r>
            <a:r>
              <a:rPr lang="en-US" sz="1600" dirty="0" err="1"/>
              <a:t>fwrite</a:t>
            </a:r>
            <a:r>
              <a:rPr lang="en-US" sz="1600" dirty="0"/>
              <a:t>), </a:t>
            </a:r>
            <a:r>
              <a:rPr lang="en-US" sz="1600"/>
              <a:t>or server databases </a:t>
            </a:r>
            <a:r>
              <a:rPr lang="en-US" sz="1600" dirty="0"/>
              <a:t>(</a:t>
            </a:r>
            <a:r>
              <a:rPr lang="en-US" sz="1600" dirty="0" err="1"/>
              <a:t>mySQL</a:t>
            </a:r>
            <a:r>
              <a:rPr lang="en-US" sz="1600" dirty="0"/>
              <a:t> stuff again).  Seems like you could use PHP to take data from a website, run some calculations with it using Python, and then send it back to the website for display.  </a:t>
            </a:r>
          </a:p>
        </p:txBody>
      </p:sp>
    </p:spTree>
    <p:extLst>
      <p:ext uri="{BB962C8B-B14F-4D97-AF65-F5344CB8AC3E}">
        <p14:creationId xmlns:p14="http://schemas.microsoft.com/office/powerpoint/2010/main" val="4006773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128939" y="229467"/>
            <a:ext cx="3101419" cy="523220"/>
          </a:xfrm>
          <a:prstGeom prst="rect">
            <a:avLst/>
          </a:prstGeom>
          <a:noFill/>
        </p:spPr>
        <p:txBody>
          <a:bodyPr wrap="square" rtlCol="0">
            <a:spAutoFit/>
          </a:bodyPr>
          <a:lstStyle/>
          <a:p>
            <a:r>
              <a:rPr lang="en-US" sz="2800" b="1" u="sng"/>
              <a:t>Handling Files</a:t>
            </a:r>
          </a:p>
        </p:txBody>
      </p:sp>
      <p:sp>
        <p:nvSpPr>
          <p:cNvPr id="6" name="TextBox 5">
            <a:extLst>
              <a:ext uri="{FF2B5EF4-FFF2-40B4-BE49-F238E27FC236}">
                <a16:creationId xmlns:a16="http://schemas.microsoft.com/office/drawing/2014/main" id="{CF0EC0C2-784C-4ABA-B0F3-8F50A5E69F43}"/>
              </a:ext>
            </a:extLst>
          </p:cNvPr>
          <p:cNvSpPr txBox="1"/>
          <p:nvPr/>
        </p:nvSpPr>
        <p:spPr>
          <a:xfrm>
            <a:off x="415402" y="1329035"/>
            <a:ext cx="11166998" cy="830997"/>
          </a:xfrm>
          <a:prstGeom prst="rect">
            <a:avLst/>
          </a:prstGeom>
          <a:noFill/>
        </p:spPr>
        <p:txBody>
          <a:bodyPr wrap="square" rtlCol="0">
            <a:spAutoFit/>
          </a:bodyPr>
          <a:lstStyle/>
          <a:p>
            <a:r>
              <a:rPr lang="en-US" sz="1600"/>
              <a:t>There are commands to open, read, write, close files (say text files or whatever).  For instance, we might read in data from an html form, and then wish to store that data in a text file.  And we might want to read some of that data in the text file, and print it back to the html page (though I think it gets sent to a new html page).  The file handling functions are very similar to Python’s.</a:t>
            </a:r>
          </a:p>
        </p:txBody>
      </p:sp>
      <p:sp>
        <p:nvSpPr>
          <p:cNvPr id="12" name="TextBox 11">
            <a:extLst>
              <a:ext uri="{FF2B5EF4-FFF2-40B4-BE49-F238E27FC236}">
                <a16:creationId xmlns:a16="http://schemas.microsoft.com/office/drawing/2014/main" id="{9220EF0D-7318-44E3-AE35-07E571C278CE}"/>
              </a:ext>
            </a:extLst>
          </p:cNvPr>
          <p:cNvSpPr txBox="1"/>
          <p:nvPr/>
        </p:nvSpPr>
        <p:spPr>
          <a:xfrm>
            <a:off x="832550" y="2913086"/>
            <a:ext cx="3296390" cy="338554"/>
          </a:xfrm>
          <a:prstGeom prst="rect">
            <a:avLst/>
          </a:prstGeom>
          <a:noFill/>
        </p:spPr>
        <p:txBody>
          <a:bodyPr wrap="square">
            <a:spAutoFit/>
          </a:bodyPr>
          <a:lstStyle/>
          <a:p>
            <a:r>
              <a:rPr lang="en-US" sz="1600"/>
              <a:t>$filehandle = fopen(“some_file”, “r”)</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1BDF32FB-C518-40A8-8593-AF65A2B1D334}"/>
                  </a:ext>
                </a:extLst>
              </p14:cNvPr>
              <p14:cNvContentPartPr/>
              <p14:nvPr/>
            </p14:nvContentPartPr>
            <p14:xfrm>
              <a:off x="4317113" y="3044725"/>
              <a:ext cx="1510920" cy="20160"/>
            </p14:xfrm>
          </p:contentPart>
        </mc:Choice>
        <mc:Fallback xmlns="">
          <p:pic>
            <p:nvPicPr>
              <p:cNvPr id="3" name="Ink 2">
                <a:extLst>
                  <a:ext uri="{FF2B5EF4-FFF2-40B4-BE49-F238E27FC236}">
                    <a16:creationId xmlns:a16="http://schemas.microsoft.com/office/drawing/2014/main" id="{1BDF32FB-C518-40A8-8593-AF65A2B1D334}"/>
                  </a:ext>
                </a:extLst>
              </p:cNvPr>
              <p:cNvPicPr/>
              <p:nvPr/>
            </p:nvPicPr>
            <p:blipFill>
              <a:blip r:embed="rId4"/>
              <a:stretch>
                <a:fillRect/>
              </a:stretch>
            </p:blipFill>
            <p:spPr>
              <a:xfrm>
                <a:off x="4312793" y="3040326"/>
                <a:ext cx="1519560" cy="28957"/>
              </a:xfrm>
              <a:prstGeom prst="rect">
                <a:avLst/>
              </a:prstGeom>
            </p:spPr>
          </p:pic>
        </mc:Fallback>
      </mc:AlternateContent>
      <p:sp>
        <p:nvSpPr>
          <p:cNvPr id="7" name="TextBox 6">
            <a:extLst>
              <a:ext uri="{FF2B5EF4-FFF2-40B4-BE49-F238E27FC236}">
                <a16:creationId xmlns:a16="http://schemas.microsoft.com/office/drawing/2014/main" id="{98CBDD96-C387-4720-9F1E-485AB2C553FC}"/>
              </a:ext>
            </a:extLst>
          </p:cNvPr>
          <p:cNvSpPr txBox="1"/>
          <p:nvPr/>
        </p:nvSpPr>
        <p:spPr>
          <a:xfrm>
            <a:off x="6096000" y="2820753"/>
            <a:ext cx="4371047" cy="523220"/>
          </a:xfrm>
          <a:prstGeom prst="rect">
            <a:avLst/>
          </a:prstGeom>
          <a:noFill/>
        </p:spPr>
        <p:txBody>
          <a:bodyPr wrap="square" rtlCol="0">
            <a:spAutoFit/>
          </a:bodyPr>
          <a:lstStyle/>
          <a:p>
            <a:r>
              <a:rPr lang="en-US" sz="1400"/>
              <a:t>this is for opening some file for reading.  Don’t forget to include file extension in some_file. </a:t>
            </a:r>
          </a:p>
        </p:txBody>
      </p:sp>
      <p:sp>
        <p:nvSpPr>
          <p:cNvPr id="14" name="TextBox 13">
            <a:extLst>
              <a:ext uri="{FF2B5EF4-FFF2-40B4-BE49-F238E27FC236}">
                <a16:creationId xmlns:a16="http://schemas.microsoft.com/office/drawing/2014/main" id="{EC909035-09CC-45EB-BAD2-D3A667FFD6F9}"/>
              </a:ext>
            </a:extLst>
          </p:cNvPr>
          <p:cNvSpPr txBox="1"/>
          <p:nvPr/>
        </p:nvSpPr>
        <p:spPr>
          <a:xfrm>
            <a:off x="832549" y="3666404"/>
            <a:ext cx="3399603" cy="338554"/>
          </a:xfrm>
          <a:prstGeom prst="rect">
            <a:avLst/>
          </a:prstGeom>
          <a:noFill/>
        </p:spPr>
        <p:txBody>
          <a:bodyPr wrap="square">
            <a:spAutoFit/>
          </a:bodyPr>
          <a:lstStyle/>
          <a:p>
            <a:r>
              <a:rPr lang="en-US" sz="1600"/>
              <a:t>$filehandle = fopen(“some_file”, “w”)</a:t>
            </a:r>
          </a:p>
        </p:txBody>
      </p:sp>
      <mc:AlternateContent xmlns:mc="http://schemas.openxmlformats.org/markup-compatibility/2006" xmlns:p14="http://schemas.microsoft.com/office/powerpoint/2010/main">
        <mc:Choice Requires="p14">
          <p:contentPart p14:bwMode="auto" r:id="rId5">
            <p14:nvContentPartPr>
              <p14:cNvPr id="15" name="Ink 14">
                <a:extLst>
                  <a:ext uri="{FF2B5EF4-FFF2-40B4-BE49-F238E27FC236}">
                    <a16:creationId xmlns:a16="http://schemas.microsoft.com/office/drawing/2014/main" id="{F81D8B80-B2C9-4B34-9453-DE02C8766F43}"/>
                  </a:ext>
                </a:extLst>
              </p14:cNvPr>
              <p14:cNvContentPartPr/>
              <p14:nvPr/>
            </p14:nvContentPartPr>
            <p14:xfrm>
              <a:off x="4317113" y="3798043"/>
              <a:ext cx="1510920" cy="20160"/>
            </p14:xfrm>
          </p:contentPart>
        </mc:Choice>
        <mc:Fallback xmlns="">
          <p:pic>
            <p:nvPicPr>
              <p:cNvPr id="15" name="Ink 14">
                <a:extLst>
                  <a:ext uri="{FF2B5EF4-FFF2-40B4-BE49-F238E27FC236}">
                    <a16:creationId xmlns:a16="http://schemas.microsoft.com/office/drawing/2014/main" id="{F81D8B80-B2C9-4B34-9453-DE02C8766F43}"/>
                  </a:ext>
                </a:extLst>
              </p:cNvPr>
              <p:cNvPicPr/>
              <p:nvPr/>
            </p:nvPicPr>
            <p:blipFill>
              <a:blip r:embed="rId4"/>
              <a:stretch>
                <a:fillRect/>
              </a:stretch>
            </p:blipFill>
            <p:spPr>
              <a:xfrm>
                <a:off x="4312793" y="3793644"/>
                <a:ext cx="1519560" cy="28957"/>
              </a:xfrm>
              <a:prstGeom prst="rect">
                <a:avLst/>
              </a:prstGeom>
            </p:spPr>
          </p:pic>
        </mc:Fallback>
      </mc:AlternateContent>
      <p:sp>
        <p:nvSpPr>
          <p:cNvPr id="16" name="TextBox 15">
            <a:extLst>
              <a:ext uri="{FF2B5EF4-FFF2-40B4-BE49-F238E27FC236}">
                <a16:creationId xmlns:a16="http://schemas.microsoft.com/office/drawing/2014/main" id="{70EC5381-5293-4393-B69C-487710B3F028}"/>
              </a:ext>
            </a:extLst>
          </p:cNvPr>
          <p:cNvSpPr txBox="1"/>
          <p:nvPr/>
        </p:nvSpPr>
        <p:spPr>
          <a:xfrm>
            <a:off x="6096001" y="3659161"/>
            <a:ext cx="2340990" cy="307777"/>
          </a:xfrm>
          <a:prstGeom prst="rect">
            <a:avLst/>
          </a:prstGeom>
          <a:noFill/>
        </p:spPr>
        <p:txBody>
          <a:bodyPr wrap="square" rtlCol="0">
            <a:spAutoFit/>
          </a:bodyPr>
          <a:lstStyle/>
          <a:p>
            <a:r>
              <a:rPr lang="en-US" sz="1400"/>
              <a:t>opens file for (over) writing.</a:t>
            </a:r>
          </a:p>
        </p:txBody>
      </p:sp>
      <p:sp>
        <p:nvSpPr>
          <p:cNvPr id="17" name="TextBox 16">
            <a:extLst>
              <a:ext uri="{FF2B5EF4-FFF2-40B4-BE49-F238E27FC236}">
                <a16:creationId xmlns:a16="http://schemas.microsoft.com/office/drawing/2014/main" id="{E5D382CD-2742-4AA6-9F17-57F4F0DDD35D}"/>
              </a:ext>
            </a:extLst>
          </p:cNvPr>
          <p:cNvSpPr txBox="1"/>
          <p:nvPr/>
        </p:nvSpPr>
        <p:spPr>
          <a:xfrm>
            <a:off x="832549" y="4497192"/>
            <a:ext cx="3399603" cy="338554"/>
          </a:xfrm>
          <a:prstGeom prst="rect">
            <a:avLst/>
          </a:prstGeom>
          <a:noFill/>
        </p:spPr>
        <p:txBody>
          <a:bodyPr wrap="square">
            <a:spAutoFit/>
          </a:bodyPr>
          <a:lstStyle/>
          <a:p>
            <a:r>
              <a:rPr lang="en-US" sz="1600"/>
              <a:t>$filehandle = fopen(“some_file”, “a”)</a:t>
            </a:r>
          </a:p>
        </p:txBody>
      </p:sp>
      <mc:AlternateContent xmlns:mc="http://schemas.openxmlformats.org/markup-compatibility/2006" xmlns:p14="http://schemas.microsoft.com/office/powerpoint/2010/main">
        <mc:Choice Requires="p14">
          <p:contentPart p14:bwMode="auto" r:id="rId6">
            <p14:nvContentPartPr>
              <p14:cNvPr id="18" name="Ink 17">
                <a:extLst>
                  <a:ext uri="{FF2B5EF4-FFF2-40B4-BE49-F238E27FC236}">
                    <a16:creationId xmlns:a16="http://schemas.microsoft.com/office/drawing/2014/main" id="{4A2405A4-E750-467D-9F69-3971BD9CBBD3}"/>
                  </a:ext>
                </a:extLst>
              </p14:cNvPr>
              <p14:cNvContentPartPr/>
              <p14:nvPr/>
            </p14:nvContentPartPr>
            <p14:xfrm>
              <a:off x="4317113" y="4628831"/>
              <a:ext cx="1510920" cy="20160"/>
            </p14:xfrm>
          </p:contentPart>
        </mc:Choice>
        <mc:Fallback xmlns="">
          <p:pic>
            <p:nvPicPr>
              <p:cNvPr id="18" name="Ink 17">
                <a:extLst>
                  <a:ext uri="{FF2B5EF4-FFF2-40B4-BE49-F238E27FC236}">
                    <a16:creationId xmlns:a16="http://schemas.microsoft.com/office/drawing/2014/main" id="{4A2405A4-E750-467D-9F69-3971BD9CBBD3}"/>
                  </a:ext>
                </a:extLst>
              </p:cNvPr>
              <p:cNvPicPr/>
              <p:nvPr/>
            </p:nvPicPr>
            <p:blipFill>
              <a:blip r:embed="rId4"/>
              <a:stretch>
                <a:fillRect/>
              </a:stretch>
            </p:blipFill>
            <p:spPr>
              <a:xfrm>
                <a:off x="4312793" y="4624432"/>
                <a:ext cx="1519560" cy="28957"/>
              </a:xfrm>
              <a:prstGeom prst="rect">
                <a:avLst/>
              </a:prstGeom>
            </p:spPr>
          </p:pic>
        </mc:Fallback>
      </mc:AlternateContent>
      <p:sp>
        <p:nvSpPr>
          <p:cNvPr id="19" name="TextBox 18">
            <a:extLst>
              <a:ext uri="{FF2B5EF4-FFF2-40B4-BE49-F238E27FC236}">
                <a16:creationId xmlns:a16="http://schemas.microsoft.com/office/drawing/2014/main" id="{5A146C60-2762-4FA5-92F4-C231BBCA340E}"/>
              </a:ext>
            </a:extLst>
          </p:cNvPr>
          <p:cNvSpPr txBox="1"/>
          <p:nvPr/>
        </p:nvSpPr>
        <p:spPr>
          <a:xfrm>
            <a:off x="6096001" y="4465273"/>
            <a:ext cx="2340990" cy="307777"/>
          </a:xfrm>
          <a:prstGeom prst="rect">
            <a:avLst/>
          </a:prstGeom>
          <a:noFill/>
        </p:spPr>
        <p:txBody>
          <a:bodyPr wrap="square" rtlCol="0">
            <a:spAutoFit/>
          </a:bodyPr>
          <a:lstStyle/>
          <a:p>
            <a:r>
              <a:rPr lang="en-US" sz="1400"/>
              <a:t>opens file for apending.</a:t>
            </a:r>
          </a:p>
        </p:txBody>
      </p:sp>
    </p:spTree>
    <p:extLst>
      <p:ext uri="{BB962C8B-B14F-4D97-AF65-F5344CB8AC3E}">
        <p14:creationId xmlns:p14="http://schemas.microsoft.com/office/powerpoint/2010/main" val="10564461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128939" y="229467"/>
            <a:ext cx="3101419" cy="523220"/>
          </a:xfrm>
          <a:prstGeom prst="rect">
            <a:avLst/>
          </a:prstGeom>
          <a:noFill/>
        </p:spPr>
        <p:txBody>
          <a:bodyPr wrap="square" rtlCol="0">
            <a:spAutoFit/>
          </a:bodyPr>
          <a:lstStyle/>
          <a:p>
            <a:r>
              <a:rPr lang="en-US" sz="2800" b="1" u="sng"/>
              <a:t>Handling Files</a:t>
            </a:r>
          </a:p>
        </p:txBody>
      </p:sp>
      <p:sp>
        <p:nvSpPr>
          <p:cNvPr id="6" name="TextBox 5">
            <a:extLst>
              <a:ext uri="{FF2B5EF4-FFF2-40B4-BE49-F238E27FC236}">
                <a16:creationId xmlns:a16="http://schemas.microsoft.com/office/drawing/2014/main" id="{CF0EC0C2-784C-4ABA-B0F3-8F50A5E69F43}"/>
              </a:ext>
            </a:extLst>
          </p:cNvPr>
          <p:cNvSpPr txBox="1"/>
          <p:nvPr/>
        </p:nvSpPr>
        <p:spPr>
          <a:xfrm>
            <a:off x="832549" y="3171781"/>
            <a:ext cx="3296390" cy="338554"/>
          </a:xfrm>
          <a:prstGeom prst="rect">
            <a:avLst/>
          </a:prstGeom>
          <a:noFill/>
        </p:spPr>
        <p:txBody>
          <a:bodyPr wrap="square" rtlCol="0">
            <a:spAutoFit/>
          </a:bodyPr>
          <a:lstStyle/>
          <a:p>
            <a:r>
              <a:rPr lang="en-US" sz="1600"/>
              <a:t>And to write to a file, we can do:</a:t>
            </a:r>
          </a:p>
        </p:txBody>
      </p:sp>
      <p:sp>
        <p:nvSpPr>
          <p:cNvPr id="12" name="TextBox 11">
            <a:extLst>
              <a:ext uri="{FF2B5EF4-FFF2-40B4-BE49-F238E27FC236}">
                <a16:creationId xmlns:a16="http://schemas.microsoft.com/office/drawing/2014/main" id="{9220EF0D-7318-44E3-AE35-07E571C278CE}"/>
              </a:ext>
            </a:extLst>
          </p:cNvPr>
          <p:cNvSpPr txBox="1"/>
          <p:nvPr/>
        </p:nvSpPr>
        <p:spPr>
          <a:xfrm>
            <a:off x="832550" y="3792887"/>
            <a:ext cx="3296390" cy="338554"/>
          </a:xfrm>
          <a:prstGeom prst="rect">
            <a:avLst/>
          </a:prstGeom>
          <a:noFill/>
        </p:spPr>
        <p:txBody>
          <a:bodyPr wrap="square">
            <a:spAutoFit/>
          </a:bodyPr>
          <a:lstStyle/>
          <a:p>
            <a:r>
              <a:rPr lang="en-US" sz="1600"/>
              <a:t>fwrite($filehandle, $text)</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1BDF32FB-C518-40A8-8593-AF65A2B1D334}"/>
                  </a:ext>
                </a:extLst>
              </p14:cNvPr>
              <p14:cNvContentPartPr/>
              <p14:nvPr/>
            </p14:nvContentPartPr>
            <p14:xfrm>
              <a:off x="4317113" y="3924526"/>
              <a:ext cx="1510920" cy="20160"/>
            </p14:xfrm>
          </p:contentPart>
        </mc:Choice>
        <mc:Fallback xmlns="">
          <p:pic>
            <p:nvPicPr>
              <p:cNvPr id="3" name="Ink 2">
                <a:extLst>
                  <a:ext uri="{FF2B5EF4-FFF2-40B4-BE49-F238E27FC236}">
                    <a16:creationId xmlns:a16="http://schemas.microsoft.com/office/drawing/2014/main" id="{1BDF32FB-C518-40A8-8593-AF65A2B1D334}"/>
                  </a:ext>
                </a:extLst>
              </p:cNvPr>
              <p:cNvPicPr/>
              <p:nvPr/>
            </p:nvPicPr>
            <p:blipFill>
              <a:blip r:embed="rId4"/>
              <a:stretch>
                <a:fillRect/>
              </a:stretch>
            </p:blipFill>
            <p:spPr>
              <a:xfrm>
                <a:off x="4312793" y="3920206"/>
                <a:ext cx="1519560" cy="28800"/>
              </a:xfrm>
              <a:prstGeom prst="rect">
                <a:avLst/>
              </a:prstGeom>
            </p:spPr>
          </p:pic>
        </mc:Fallback>
      </mc:AlternateContent>
      <p:sp>
        <p:nvSpPr>
          <p:cNvPr id="7" name="TextBox 6">
            <a:extLst>
              <a:ext uri="{FF2B5EF4-FFF2-40B4-BE49-F238E27FC236}">
                <a16:creationId xmlns:a16="http://schemas.microsoft.com/office/drawing/2014/main" id="{98CBDD96-C387-4720-9F1E-485AB2C553FC}"/>
              </a:ext>
            </a:extLst>
          </p:cNvPr>
          <p:cNvSpPr txBox="1"/>
          <p:nvPr/>
        </p:nvSpPr>
        <p:spPr>
          <a:xfrm>
            <a:off x="6096000" y="3700554"/>
            <a:ext cx="4371047" cy="523220"/>
          </a:xfrm>
          <a:prstGeom prst="rect">
            <a:avLst/>
          </a:prstGeom>
          <a:noFill/>
        </p:spPr>
        <p:txBody>
          <a:bodyPr wrap="square" rtlCol="0">
            <a:spAutoFit/>
          </a:bodyPr>
          <a:lstStyle/>
          <a:p>
            <a:r>
              <a:rPr lang="en-US" sz="1400"/>
              <a:t>This will overwrite text if the file was opened for “w”, and it will append text if it were opened for “a”.  </a:t>
            </a:r>
          </a:p>
        </p:txBody>
      </p:sp>
      <p:sp>
        <p:nvSpPr>
          <p:cNvPr id="10" name="TextBox 9">
            <a:extLst>
              <a:ext uri="{FF2B5EF4-FFF2-40B4-BE49-F238E27FC236}">
                <a16:creationId xmlns:a16="http://schemas.microsoft.com/office/drawing/2014/main" id="{78B0B13B-C5B6-4ED3-A398-0AB877E98B1C}"/>
              </a:ext>
            </a:extLst>
          </p:cNvPr>
          <p:cNvSpPr txBox="1"/>
          <p:nvPr/>
        </p:nvSpPr>
        <p:spPr>
          <a:xfrm>
            <a:off x="832549" y="5662821"/>
            <a:ext cx="2118041" cy="338554"/>
          </a:xfrm>
          <a:prstGeom prst="rect">
            <a:avLst/>
          </a:prstGeom>
          <a:noFill/>
        </p:spPr>
        <p:txBody>
          <a:bodyPr wrap="square">
            <a:spAutoFit/>
          </a:bodyPr>
          <a:lstStyle/>
          <a:p>
            <a:r>
              <a:rPr lang="en-US" sz="1600"/>
              <a:t>fclose($filehandle)</a:t>
            </a:r>
          </a:p>
        </p:txBody>
      </p:sp>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577B9BFD-DD27-4CBB-B7CE-2F28EC5DCA7F}"/>
                  </a:ext>
                </a:extLst>
              </p14:cNvPr>
              <p14:cNvContentPartPr/>
              <p14:nvPr/>
            </p14:nvContentPartPr>
            <p14:xfrm>
              <a:off x="2780633" y="5851065"/>
              <a:ext cx="1451520" cy="19080"/>
            </p14:xfrm>
          </p:contentPart>
        </mc:Choice>
        <mc:Fallback xmlns="">
          <p:pic>
            <p:nvPicPr>
              <p:cNvPr id="11" name="Ink 10">
                <a:extLst>
                  <a:ext uri="{FF2B5EF4-FFF2-40B4-BE49-F238E27FC236}">
                    <a16:creationId xmlns:a16="http://schemas.microsoft.com/office/drawing/2014/main" id="{577B9BFD-DD27-4CBB-B7CE-2F28EC5DCA7F}"/>
                  </a:ext>
                </a:extLst>
              </p:cNvPr>
              <p:cNvPicPr/>
              <p:nvPr/>
            </p:nvPicPr>
            <p:blipFill>
              <a:blip r:embed="rId6"/>
              <a:stretch>
                <a:fillRect/>
              </a:stretch>
            </p:blipFill>
            <p:spPr>
              <a:xfrm>
                <a:off x="2776313" y="5846745"/>
                <a:ext cx="1460160" cy="27720"/>
              </a:xfrm>
              <a:prstGeom prst="rect">
                <a:avLst/>
              </a:prstGeom>
            </p:spPr>
          </p:pic>
        </mc:Fallback>
      </mc:AlternateContent>
      <p:sp>
        <p:nvSpPr>
          <p:cNvPr id="13" name="TextBox 12">
            <a:extLst>
              <a:ext uri="{FF2B5EF4-FFF2-40B4-BE49-F238E27FC236}">
                <a16:creationId xmlns:a16="http://schemas.microsoft.com/office/drawing/2014/main" id="{1698F97D-3A8F-4595-83B2-867B85B2CC97}"/>
              </a:ext>
            </a:extLst>
          </p:cNvPr>
          <p:cNvSpPr txBox="1"/>
          <p:nvPr/>
        </p:nvSpPr>
        <p:spPr>
          <a:xfrm>
            <a:off x="4644481" y="5617962"/>
            <a:ext cx="2585878" cy="307777"/>
          </a:xfrm>
          <a:prstGeom prst="rect">
            <a:avLst/>
          </a:prstGeom>
          <a:noFill/>
        </p:spPr>
        <p:txBody>
          <a:bodyPr wrap="square" rtlCol="0">
            <a:spAutoFit/>
          </a:bodyPr>
          <a:lstStyle/>
          <a:p>
            <a:r>
              <a:rPr lang="en-US" sz="1400"/>
              <a:t>will close the file of course.</a:t>
            </a:r>
          </a:p>
        </p:txBody>
      </p:sp>
      <p:sp>
        <p:nvSpPr>
          <p:cNvPr id="20" name="TextBox 19">
            <a:extLst>
              <a:ext uri="{FF2B5EF4-FFF2-40B4-BE49-F238E27FC236}">
                <a16:creationId xmlns:a16="http://schemas.microsoft.com/office/drawing/2014/main" id="{BCFA65D3-2001-4DD3-9278-D0835F931544}"/>
              </a:ext>
            </a:extLst>
          </p:cNvPr>
          <p:cNvSpPr txBox="1"/>
          <p:nvPr/>
        </p:nvSpPr>
        <p:spPr>
          <a:xfrm>
            <a:off x="832549" y="5032868"/>
            <a:ext cx="1269628" cy="338554"/>
          </a:xfrm>
          <a:prstGeom prst="rect">
            <a:avLst/>
          </a:prstGeom>
          <a:noFill/>
        </p:spPr>
        <p:txBody>
          <a:bodyPr wrap="square" rtlCol="0">
            <a:spAutoFit/>
          </a:bodyPr>
          <a:lstStyle/>
          <a:p>
            <a:r>
              <a:rPr lang="en-US" sz="1600"/>
              <a:t>And last:</a:t>
            </a:r>
          </a:p>
        </p:txBody>
      </p:sp>
      <p:sp>
        <p:nvSpPr>
          <p:cNvPr id="21" name="TextBox 20">
            <a:extLst>
              <a:ext uri="{FF2B5EF4-FFF2-40B4-BE49-F238E27FC236}">
                <a16:creationId xmlns:a16="http://schemas.microsoft.com/office/drawing/2014/main" id="{B849E917-DA6C-44A3-9AC0-8404112146E2}"/>
              </a:ext>
            </a:extLst>
          </p:cNvPr>
          <p:cNvSpPr txBox="1"/>
          <p:nvPr/>
        </p:nvSpPr>
        <p:spPr>
          <a:xfrm>
            <a:off x="832549" y="1989033"/>
            <a:ext cx="2987277" cy="338554"/>
          </a:xfrm>
          <a:prstGeom prst="rect">
            <a:avLst/>
          </a:prstGeom>
          <a:noFill/>
        </p:spPr>
        <p:txBody>
          <a:bodyPr wrap="square">
            <a:spAutoFit/>
          </a:bodyPr>
          <a:lstStyle/>
          <a:p>
            <a:r>
              <a:rPr lang="en-US" sz="1600"/>
              <a:t>$contents = fread($filehandle, n)</a:t>
            </a:r>
          </a:p>
        </p:txBody>
      </p:sp>
      <mc:AlternateContent xmlns:mc="http://schemas.openxmlformats.org/markup-compatibility/2006" xmlns:p14="http://schemas.microsoft.com/office/powerpoint/2010/main">
        <mc:Choice Requires="p14">
          <p:contentPart p14:bwMode="auto" r:id="rId7">
            <p14:nvContentPartPr>
              <p14:cNvPr id="22" name="Ink 21">
                <a:extLst>
                  <a:ext uri="{FF2B5EF4-FFF2-40B4-BE49-F238E27FC236}">
                    <a16:creationId xmlns:a16="http://schemas.microsoft.com/office/drawing/2014/main" id="{A944BAB3-302F-44DF-819F-F6B2E004314A}"/>
                  </a:ext>
                </a:extLst>
              </p14:cNvPr>
              <p14:cNvContentPartPr/>
              <p14:nvPr/>
            </p14:nvContentPartPr>
            <p14:xfrm>
              <a:off x="4232153" y="2149960"/>
              <a:ext cx="1451520" cy="19080"/>
            </p14:xfrm>
          </p:contentPart>
        </mc:Choice>
        <mc:Fallback xmlns="">
          <p:pic>
            <p:nvPicPr>
              <p:cNvPr id="22" name="Ink 21">
                <a:extLst>
                  <a:ext uri="{FF2B5EF4-FFF2-40B4-BE49-F238E27FC236}">
                    <a16:creationId xmlns:a16="http://schemas.microsoft.com/office/drawing/2014/main" id="{A944BAB3-302F-44DF-819F-F6B2E004314A}"/>
                  </a:ext>
                </a:extLst>
              </p:cNvPr>
              <p:cNvPicPr/>
              <p:nvPr/>
            </p:nvPicPr>
            <p:blipFill>
              <a:blip r:embed="rId6"/>
              <a:stretch>
                <a:fillRect/>
              </a:stretch>
            </p:blipFill>
            <p:spPr>
              <a:xfrm>
                <a:off x="4227833" y="2145640"/>
                <a:ext cx="1460160" cy="27720"/>
              </a:xfrm>
              <a:prstGeom prst="rect">
                <a:avLst/>
              </a:prstGeom>
            </p:spPr>
          </p:pic>
        </mc:Fallback>
      </mc:AlternateContent>
      <p:sp>
        <p:nvSpPr>
          <p:cNvPr id="23" name="TextBox 22">
            <a:extLst>
              <a:ext uri="{FF2B5EF4-FFF2-40B4-BE49-F238E27FC236}">
                <a16:creationId xmlns:a16="http://schemas.microsoft.com/office/drawing/2014/main" id="{9436C0F8-0A1A-4EB5-BF40-3A1E912DD702}"/>
              </a:ext>
            </a:extLst>
          </p:cNvPr>
          <p:cNvSpPr txBox="1"/>
          <p:nvPr/>
        </p:nvSpPr>
        <p:spPr>
          <a:xfrm>
            <a:off x="6096000" y="1907430"/>
            <a:ext cx="5470689" cy="738664"/>
          </a:xfrm>
          <a:prstGeom prst="rect">
            <a:avLst/>
          </a:prstGeom>
          <a:noFill/>
        </p:spPr>
        <p:txBody>
          <a:bodyPr wrap="square" rtlCol="0">
            <a:spAutoFit/>
          </a:bodyPr>
          <a:lstStyle/>
          <a:p>
            <a:r>
              <a:rPr lang="en-US" sz="1400"/>
              <a:t>this is what you’d do to read the file, out to n bytes, and store in the variable we’re calling $contents.  Can say echo $contents if want to display content to html file.</a:t>
            </a:r>
          </a:p>
        </p:txBody>
      </p:sp>
      <p:sp>
        <p:nvSpPr>
          <p:cNvPr id="24" name="TextBox 23">
            <a:extLst>
              <a:ext uri="{FF2B5EF4-FFF2-40B4-BE49-F238E27FC236}">
                <a16:creationId xmlns:a16="http://schemas.microsoft.com/office/drawing/2014/main" id="{DDDDEF5D-D4C4-4BE0-9811-ACF4B92A660E}"/>
              </a:ext>
            </a:extLst>
          </p:cNvPr>
          <p:cNvSpPr txBox="1"/>
          <p:nvPr/>
        </p:nvSpPr>
        <p:spPr>
          <a:xfrm>
            <a:off x="832549" y="1391873"/>
            <a:ext cx="1269628" cy="338554"/>
          </a:xfrm>
          <a:prstGeom prst="rect">
            <a:avLst/>
          </a:prstGeom>
          <a:noFill/>
        </p:spPr>
        <p:txBody>
          <a:bodyPr wrap="square" rtlCol="0">
            <a:spAutoFit/>
          </a:bodyPr>
          <a:lstStyle/>
          <a:p>
            <a:r>
              <a:rPr lang="en-US" sz="1600"/>
              <a:t>To read…</a:t>
            </a:r>
          </a:p>
        </p:txBody>
      </p:sp>
    </p:spTree>
    <p:extLst>
      <p:ext uri="{BB962C8B-B14F-4D97-AF65-F5344CB8AC3E}">
        <p14:creationId xmlns:p14="http://schemas.microsoft.com/office/powerpoint/2010/main" val="35573032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128939" y="229467"/>
            <a:ext cx="3101419" cy="523220"/>
          </a:xfrm>
          <a:prstGeom prst="rect">
            <a:avLst/>
          </a:prstGeom>
          <a:noFill/>
        </p:spPr>
        <p:txBody>
          <a:bodyPr wrap="square" rtlCol="0">
            <a:spAutoFit/>
          </a:bodyPr>
          <a:lstStyle/>
          <a:p>
            <a:r>
              <a:rPr lang="en-US" sz="2800" b="1" u="sng"/>
              <a:t>Handling Files</a:t>
            </a:r>
          </a:p>
        </p:txBody>
      </p:sp>
      <p:sp>
        <p:nvSpPr>
          <p:cNvPr id="24" name="TextBox 23">
            <a:extLst>
              <a:ext uri="{FF2B5EF4-FFF2-40B4-BE49-F238E27FC236}">
                <a16:creationId xmlns:a16="http://schemas.microsoft.com/office/drawing/2014/main" id="{DDDDEF5D-D4C4-4BE0-9811-ACF4B92A660E}"/>
              </a:ext>
            </a:extLst>
          </p:cNvPr>
          <p:cNvSpPr txBox="1"/>
          <p:nvPr/>
        </p:nvSpPr>
        <p:spPr>
          <a:xfrm>
            <a:off x="485248" y="810059"/>
            <a:ext cx="3305819" cy="307777"/>
          </a:xfrm>
          <a:prstGeom prst="rect">
            <a:avLst/>
          </a:prstGeom>
          <a:noFill/>
        </p:spPr>
        <p:txBody>
          <a:bodyPr wrap="square" rtlCol="0">
            <a:spAutoFit/>
          </a:bodyPr>
          <a:lstStyle/>
          <a:p>
            <a:r>
              <a:rPr lang="en-US" sz="1400"/>
              <a:t>For example, in html file we could have:   </a:t>
            </a:r>
          </a:p>
        </p:txBody>
      </p:sp>
      <p:pic>
        <p:nvPicPr>
          <p:cNvPr id="5" name="Picture 4">
            <a:extLst>
              <a:ext uri="{FF2B5EF4-FFF2-40B4-BE49-F238E27FC236}">
                <a16:creationId xmlns:a16="http://schemas.microsoft.com/office/drawing/2014/main" id="{56B1D378-B717-4B44-98EA-DD3F3BE3D1DB}"/>
              </a:ext>
            </a:extLst>
          </p:cNvPr>
          <p:cNvPicPr>
            <a:picLocks noChangeAspect="1"/>
          </p:cNvPicPr>
          <p:nvPr/>
        </p:nvPicPr>
        <p:blipFill>
          <a:blip r:embed="rId3"/>
          <a:stretch>
            <a:fillRect/>
          </a:stretch>
        </p:blipFill>
        <p:spPr>
          <a:xfrm>
            <a:off x="471725" y="3343374"/>
            <a:ext cx="3305819" cy="3398723"/>
          </a:xfrm>
          <a:prstGeom prst="rect">
            <a:avLst/>
          </a:prstGeom>
        </p:spPr>
      </p:pic>
      <p:pic>
        <p:nvPicPr>
          <p:cNvPr id="15" name="Picture 14">
            <a:extLst>
              <a:ext uri="{FF2B5EF4-FFF2-40B4-BE49-F238E27FC236}">
                <a16:creationId xmlns:a16="http://schemas.microsoft.com/office/drawing/2014/main" id="{47946C27-DEF1-4FB2-8C9E-1719D9300960}"/>
              </a:ext>
            </a:extLst>
          </p:cNvPr>
          <p:cNvPicPr>
            <a:picLocks noChangeAspect="1"/>
          </p:cNvPicPr>
          <p:nvPr/>
        </p:nvPicPr>
        <p:blipFill>
          <a:blip r:embed="rId4"/>
          <a:stretch>
            <a:fillRect/>
          </a:stretch>
        </p:blipFill>
        <p:spPr>
          <a:xfrm>
            <a:off x="530889" y="1175207"/>
            <a:ext cx="5030925" cy="1671617"/>
          </a:xfrm>
          <a:prstGeom prst="rect">
            <a:avLst/>
          </a:prstGeom>
        </p:spPr>
      </p:pic>
      <p:sp>
        <p:nvSpPr>
          <p:cNvPr id="25" name="TextBox 24">
            <a:extLst>
              <a:ext uri="{FF2B5EF4-FFF2-40B4-BE49-F238E27FC236}">
                <a16:creationId xmlns:a16="http://schemas.microsoft.com/office/drawing/2014/main" id="{96BCBA0E-D973-47EF-B0FC-E16AD6861B80}"/>
              </a:ext>
            </a:extLst>
          </p:cNvPr>
          <p:cNvSpPr txBox="1"/>
          <p:nvPr/>
        </p:nvSpPr>
        <p:spPr>
          <a:xfrm>
            <a:off x="417766" y="2946277"/>
            <a:ext cx="3305819" cy="307777"/>
          </a:xfrm>
          <a:prstGeom prst="rect">
            <a:avLst/>
          </a:prstGeom>
          <a:noFill/>
        </p:spPr>
        <p:txBody>
          <a:bodyPr wrap="square" rtlCol="0">
            <a:spAutoFit/>
          </a:bodyPr>
          <a:lstStyle/>
          <a:p>
            <a:r>
              <a:rPr lang="en-US" sz="1400"/>
              <a:t>And in welcome.php file, we have:</a:t>
            </a:r>
          </a:p>
        </p:txBody>
      </p:sp>
      <p:sp>
        <p:nvSpPr>
          <p:cNvPr id="26" name="TextBox 25">
            <a:extLst>
              <a:ext uri="{FF2B5EF4-FFF2-40B4-BE49-F238E27FC236}">
                <a16:creationId xmlns:a16="http://schemas.microsoft.com/office/drawing/2014/main" id="{EC9BAEAF-5D34-4CE0-9069-EDC3DFB057E0}"/>
              </a:ext>
            </a:extLst>
          </p:cNvPr>
          <p:cNvSpPr txBox="1"/>
          <p:nvPr/>
        </p:nvSpPr>
        <p:spPr>
          <a:xfrm>
            <a:off x="5886885" y="3919350"/>
            <a:ext cx="5255597" cy="2031325"/>
          </a:xfrm>
          <a:prstGeom prst="rect">
            <a:avLst/>
          </a:prstGeom>
          <a:noFill/>
        </p:spPr>
        <p:txBody>
          <a:bodyPr wrap="square" rtlCol="0">
            <a:spAutoFit/>
          </a:bodyPr>
          <a:lstStyle/>
          <a:p>
            <a:r>
              <a:rPr lang="en-US" sz="1400"/>
              <a:t>So first we output the greeting.  </a:t>
            </a:r>
          </a:p>
          <a:p>
            <a:r>
              <a:rPr lang="en-US" sz="1400"/>
              <a:t>Then we store the comment in the form’s text area as $text.</a:t>
            </a:r>
          </a:p>
          <a:p>
            <a:r>
              <a:rPr lang="en-US" sz="1400"/>
              <a:t>Then opens the Comment File.txt, which is in the same folder, for appending.  It writes (appends) $text to it.  Then closes it.  </a:t>
            </a:r>
          </a:p>
          <a:p>
            <a:endParaRPr lang="en-US" sz="1400"/>
          </a:p>
          <a:p>
            <a:r>
              <a:rPr lang="en-US" sz="1400"/>
              <a:t>Then reopens file for reading and outputs (echos) it back to html file (the output opens as new html file though)</a:t>
            </a:r>
          </a:p>
          <a:p>
            <a:endParaRPr lang="en-US" sz="1400"/>
          </a:p>
          <a:p>
            <a:r>
              <a:rPr lang="en-US" sz="1400"/>
              <a:t>Then we close the file.</a:t>
            </a:r>
          </a:p>
        </p:txBody>
      </p:sp>
      <p:sp>
        <p:nvSpPr>
          <p:cNvPr id="8" name="TextBox 7">
            <a:extLst>
              <a:ext uri="{FF2B5EF4-FFF2-40B4-BE49-F238E27FC236}">
                <a16:creationId xmlns:a16="http://schemas.microsoft.com/office/drawing/2014/main" id="{2BC15C10-7708-4375-B5A2-C4E3012C74AC}"/>
              </a:ext>
            </a:extLst>
          </p:cNvPr>
          <p:cNvSpPr txBox="1"/>
          <p:nvPr/>
        </p:nvSpPr>
        <p:spPr>
          <a:xfrm>
            <a:off x="5982646" y="1537494"/>
            <a:ext cx="4782764" cy="738664"/>
          </a:xfrm>
          <a:prstGeom prst="rect">
            <a:avLst/>
          </a:prstGeom>
          <a:noFill/>
        </p:spPr>
        <p:txBody>
          <a:bodyPr wrap="square" rtlCol="0">
            <a:spAutoFit/>
          </a:bodyPr>
          <a:lstStyle/>
          <a:p>
            <a:r>
              <a:rPr lang="en-US" sz="1400"/>
              <a:t>So we’re setting up a form to accept some text which we will send to our PHP file “welcome.php”, via “post” method.  I guess.  And the code in “welcome.php” will be executed.</a:t>
            </a:r>
          </a:p>
        </p:txBody>
      </p:sp>
    </p:spTree>
    <p:extLst>
      <p:ext uri="{BB962C8B-B14F-4D97-AF65-F5344CB8AC3E}">
        <p14:creationId xmlns:p14="http://schemas.microsoft.com/office/powerpoint/2010/main" val="21455029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66267" y="192678"/>
            <a:ext cx="1545997" cy="523220"/>
          </a:xfrm>
          <a:prstGeom prst="rect">
            <a:avLst/>
          </a:prstGeom>
          <a:noFill/>
        </p:spPr>
        <p:txBody>
          <a:bodyPr wrap="square" rtlCol="0">
            <a:spAutoFit/>
          </a:bodyPr>
          <a:lstStyle/>
          <a:p>
            <a:r>
              <a:rPr lang="en-US" sz="2800" b="1" u="sng"/>
              <a:t>mySQL</a:t>
            </a:r>
          </a:p>
        </p:txBody>
      </p:sp>
      <p:sp>
        <p:nvSpPr>
          <p:cNvPr id="24" name="TextBox 23">
            <a:extLst>
              <a:ext uri="{FF2B5EF4-FFF2-40B4-BE49-F238E27FC236}">
                <a16:creationId xmlns:a16="http://schemas.microsoft.com/office/drawing/2014/main" id="{DDDDEF5D-D4C4-4BE0-9811-ACF4B92A660E}"/>
              </a:ext>
            </a:extLst>
          </p:cNvPr>
          <p:cNvSpPr txBox="1"/>
          <p:nvPr/>
        </p:nvSpPr>
        <p:spPr>
          <a:xfrm>
            <a:off x="202443" y="1061594"/>
            <a:ext cx="11025996" cy="584775"/>
          </a:xfrm>
          <a:prstGeom prst="rect">
            <a:avLst/>
          </a:prstGeom>
          <a:noFill/>
        </p:spPr>
        <p:txBody>
          <a:bodyPr wrap="square" rtlCol="0">
            <a:spAutoFit/>
          </a:bodyPr>
          <a:lstStyle/>
          <a:p>
            <a:r>
              <a:rPr lang="en-US" sz="1600"/>
              <a:t>So we can use PHP to connect a website to a database on your domain, or a domain somewhere.  Works by creating a ‘connecton’ object, $conn.  And we can create/read/write to databases on the server.</a:t>
            </a:r>
          </a:p>
        </p:txBody>
      </p:sp>
      <p:sp>
        <p:nvSpPr>
          <p:cNvPr id="6" name="TextBox 5">
            <a:extLst>
              <a:ext uri="{FF2B5EF4-FFF2-40B4-BE49-F238E27FC236}">
                <a16:creationId xmlns:a16="http://schemas.microsoft.com/office/drawing/2014/main" id="{F1300335-789C-42FF-8EF5-EF3634297ED2}"/>
              </a:ext>
            </a:extLst>
          </p:cNvPr>
          <p:cNvSpPr txBox="1"/>
          <p:nvPr/>
        </p:nvSpPr>
        <p:spPr>
          <a:xfrm>
            <a:off x="202443" y="2257229"/>
            <a:ext cx="6004876" cy="1354217"/>
          </a:xfrm>
          <a:prstGeom prst="rect">
            <a:avLst/>
          </a:prstGeom>
          <a:noFill/>
        </p:spPr>
        <p:txBody>
          <a:bodyPr wrap="square" rtlCol="0">
            <a:spAutoFit/>
          </a:bodyPr>
          <a:lstStyle/>
          <a:p>
            <a:r>
              <a:rPr lang="en-US" sz="1600" dirty="0"/>
              <a:t>&lt;?php</a:t>
            </a:r>
          </a:p>
          <a:p>
            <a:endParaRPr lang="en-US" sz="1600" dirty="0"/>
          </a:p>
          <a:p>
            <a:r>
              <a:rPr lang="en-US" sz="1600" dirty="0"/>
              <a:t>$conn = new </a:t>
            </a:r>
            <a:r>
              <a:rPr lang="en-US" sz="1600" dirty="0" err="1"/>
              <a:t>mysqli</a:t>
            </a:r>
            <a:r>
              <a:rPr lang="en-US" sz="1600" dirty="0"/>
              <a:t>(“</a:t>
            </a:r>
            <a:r>
              <a:rPr lang="en-US" sz="1600" dirty="0" err="1"/>
              <a:t>servername</a:t>
            </a:r>
            <a:r>
              <a:rPr lang="en-US" sz="1600" dirty="0"/>
              <a:t>”, “username”, ”password”)</a:t>
            </a:r>
          </a:p>
          <a:p>
            <a:endParaRPr lang="en-US" sz="1600" dirty="0"/>
          </a:p>
          <a:p>
            <a:r>
              <a:rPr lang="en-US" sz="1600" dirty="0"/>
              <a:t>?&gt;</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3EF44FCB-CC8B-4716-BAB0-B9C30D93896F}"/>
                  </a:ext>
                </a:extLst>
              </p14:cNvPr>
              <p14:cNvContentPartPr/>
              <p14:nvPr/>
            </p14:nvContentPartPr>
            <p14:xfrm flipV="1">
              <a:off x="5537183" y="2405158"/>
              <a:ext cx="616049" cy="521743"/>
            </p14:xfrm>
          </p:contentPart>
        </mc:Choice>
        <mc:Fallback xmlns="">
          <p:pic>
            <p:nvPicPr>
              <p:cNvPr id="7" name="Ink 6">
                <a:extLst>
                  <a:ext uri="{FF2B5EF4-FFF2-40B4-BE49-F238E27FC236}">
                    <a16:creationId xmlns:a16="http://schemas.microsoft.com/office/drawing/2014/main" id="{3EF44FCB-CC8B-4716-BAB0-B9C30D93896F}"/>
                  </a:ext>
                </a:extLst>
              </p:cNvPr>
              <p:cNvPicPr/>
              <p:nvPr/>
            </p:nvPicPr>
            <p:blipFill>
              <a:blip r:embed="rId4"/>
              <a:stretch>
                <a:fillRect/>
              </a:stretch>
            </p:blipFill>
            <p:spPr>
              <a:xfrm flipV="1">
                <a:off x="5528182" y="2396156"/>
                <a:ext cx="633692" cy="539386"/>
              </a:xfrm>
              <a:prstGeom prst="rect">
                <a:avLst/>
              </a:prstGeom>
            </p:spPr>
          </p:pic>
        </mc:Fallback>
      </mc:AlternateContent>
      <p:sp>
        <p:nvSpPr>
          <p:cNvPr id="9" name="TextBox 8">
            <a:extLst>
              <a:ext uri="{FF2B5EF4-FFF2-40B4-BE49-F238E27FC236}">
                <a16:creationId xmlns:a16="http://schemas.microsoft.com/office/drawing/2014/main" id="{FD444858-CF5B-438A-893A-67CD7D01A2D4}"/>
              </a:ext>
            </a:extLst>
          </p:cNvPr>
          <p:cNvSpPr txBox="1"/>
          <p:nvPr/>
        </p:nvSpPr>
        <p:spPr>
          <a:xfrm>
            <a:off x="6210019" y="2012721"/>
            <a:ext cx="5887711" cy="1384995"/>
          </a:xfrm>
          <a:prstGeom prst="rect">
            <a:avLst/>
          </a:prstGeom>
          <a:noFill/>
        </p:spPr>
        <p:txBody>
          <a:bodyPr wrap="square" rtlCol="0">
            <a:spAutoFit/>
          </a:bodyPr>
          <a:lstStyle/>
          <a:p>
            <a:r>
              <a:rPr lang="en-US" sz="1400" dirty="0"/>
              <a:t>In the case of my website, these are, respectively (quotations are needed):</a:t>
            </a:r>
          </a:p>
          <a:p>
            <a:r>
              <a:rPr lang="en-US" sz="1400" i="1" dirty="0"/>
              <a:t>mysql.andrewsphysicsnotes.com</a:t>
            </a:r>
          </a:p>
          <a:p>
            <a:r>
              <a:rPr lang="en-US" sz="1400" i="1" dirty="0" err="1"/>
              <a:t>andrewsphysicsno</a:t>
            </a:r>
            <a:endParaRPr lang="en-US" sz="1400" i="1" dirty="0"/>
          </a:p>
          <a:p>
            <a:r>
              <a:rPr lang="en-US" sz="1400" i="1" dirty="0"/>
              <a:t>D4ea3Ho01</a:t>
            </a:r>
          </a:p>
          <a:p>
            <a:r>
              <a:rPr lang="en-US" sz="1400" dirty="0"/>
              <a:t>And if you have a database you’re trying to connect to, then you’d add another argument to list:  “</a:t>
            </a:r>
            <a:r>
              <a:rPr lang="en-US" sz="1400" dirty="0" err="1"/>
              <a:t>database_name</a:t>
            </a:r>
            <a:r>
              <a:rPr lang="en-US" sz="1400" dirty="0"/>
              <a:t>”, which in my website’s case is “d8abase” </a:t>
            </a:r>
          </a:p>
        </p:txBody>
      </p:sp>
      <p:sp>
        <p:nvSpPr>
          <p:cNvPr id="11" name="TextBox 10">
            <a:extLst>
              <a:ext uri="{FF2B5EF4-FFF2-40B4-BE49-F238E27FC236}">
                <a16:creationId xmlns:a16="http://schemas.microsoft.com/office/drawing/2014/main" id="{0733C1A5-3DB6-4165-9192-8238A6D55DF1}"/>
              </a:ext>
            </a:extLst>
          </p:cNvPr>
          <p:cNvSpPr txBox="1"/>
          <p:nvPr/>
        </p:nvSpPr>
        <p:spPr>
          <a:xfrm>
            <a:off x="6199928" y="3538670"/>
            <a:ext cx="5310200" cy="523220"/>
          </a:xfrm>
          <a:prstGeom prst="rect">
            <a:avLst/>
          </a:prstGeom>
          <a:noFill/>
        </p:spPr>
        <p:txBody>
          <a:bodyPr wrap="square" rtlCol="0">
            <a:spAutoFit/>
          </a:bodyPr>
          <a:lstStyle/>
          <a:p>
            <a:r>
              <a:rPr lang="en-US" sz="1400" dirty="0" err="1"/>
              <a:t>mysqli</a:t>
            </a:r>
            <a:r>
              <a:rPr lang="en-US" sz="1400" dirty="0"/>
              <a:t> is a program that php uses to interact with </a:t>
            </a:r>
            <a:r>
              <a:rPr lang="en-US" sz="1400" dirty="0" err="1"/>
              <a:t>mysql</a:t>
            </a:r>
            <a:r>
              <a:rPr lang="en-US" sz="1400" dirty="0"/>
              <a:t> database.  Apparently the server (</a:t>
            </a:r>
            <a:r>
              <a:rPr lang="en-US" sz="1400" dirty="0" err="1"/>
              <a:t>dreamhost</a:t>
            </a:r>
            <a:r>
              <a:rPr lang="en-US" sz="1400" dirty="0"/>
              <a:t>) has a copy installed in my domain. </a:t>
            </a:r>
          </a:p>
        </p:txBody>
      </p:sp>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364F9E4B-220E-4062-83E0-0CA16D53AA15}"/>
                  </a:ext>
                </a:extLst>
              </p14:cNvPr>
              <p14:cNvContentPartPr/>
              <p14:nvPr/>
            </p14:nvContentPartPr>
            <p14:xfrm>
              <a:off x="1679202" y="3100851"/>
              <a:ext cx="4379760" cy="553125"/>
            </p14:xfrm>
          </p:contentPart>
        </mc:Choice>
        <mc:Fallback xmlns="">
          <p:pic>
            <p:nvPicPr>
              <p:cNvPr id="3" name="Ink 2">
                <a:extLst>
                  <a:ext uri="{FF2B5EF4-FFF2-40B4-BE49-F238E27FC236}">
                    <a16:creationId xmlns:a16="http://schemas.microsoft.com/office/drawing/2014/main" id="{364F9E4B-220E-4062-83E0-0CA16D53AA15}"/>
                  </a:ext>
                </a:extLst>
              </p:cNvPr>
              <p:cNvPicPr/>
              <p:nvPr/>
            </p:nvPicPr>
            <p:blipFill>
              <a:blip r:embed="rId6"/>
              <a:stretch>
                <a:fillRect/>
              </a:stretch>
            </p:blipFill>
            <p:spPr>
              <a:xfrm>
                <a:off x="1661201" y="3082857"/>
                <a:ext cx="4415403" cy="588752"/>
              </a:xfrm>
              <a:prstGeom prst="rect">
                <a:avLst/>
              </a:prstGeom>
            </p:spPr>
          </p:pic>
        </mc:Fallback>
      </mc:AlternateContent>
      <p:sp>
        <p:nvSpPr>
          <p:cNvPr id="8" name="TextBox 7">
            <a:extLst>
              <a:ext uri="{FF2B5EF4-FFF2-40B4-BE49-F238E27FC236}">
                <a16:creationId xmlns:a16="http://schemas.microsoft.com/office/drawing/2014/main" id="{9C8E3F2B-3DE0-4760-BDE3-AE5DA4436D3D}"/>
              </a:ext>
            </a:extLst>
          </p:cNvPr>
          <p:cNvSpPr txBox="1"/>
          <p:nvPr/>
        </p:nvSpPr>
        <p:spPr>
          <a:xfrm>
            <a:off x="250311" y="4467397"/>
            <a:ext cx="10575006" cy="584775"/>
          </a:xfrm>
          <a:prstGeom prst="rect">
            <a:avLst/>
          </a:prstGeom>
          <a:noFill/>
        </p:spPr>
        <p:txBody>
          <a:bodyPr wrap="square" rtlCol="0">
            <a:spAutoFit/>
          </a:bodyPr>
          <a:lstStyle/>
          <a:p>
            <a:r>
              <a:rPr lang="en-US" sz="1600"/>
              <a:t>FWIW, looks like methods on an object are written as (note sometimes this is written as --&gt;, but there should be just one dash, -&gt;), instead of object.method(): </a:t>
            </a:r>
            <a:endParaRPr lang="en-US" sz="2000"/>
          </a:p>
        </p:txBody>
      </p:sp>
      <p:sp>
        <p:nvSpPr>
          <p:cNvPr id="20" name="TextBox 19">
            <a:extLst>
              <a:ext uri="{FF2B5EF4-FFF2-40B4-BE49-F238E27FC236}">
                <a16:creationId xmlns:a16="http://schemas.microsoft.com/office/drawing/2014/main" id="{5F4EFF16-B9DB-4D71-A400-9008CB366738}"/>
              </a:ext>
            </a:extLst>
          </p:cNvPr>
          <p:cNvSpPr txBox="1"/>
          <p:nvPr/>
        </p:nvSpPr>
        <p:spPr>
          <a:xfrm>
            <a:off x="250310" y="5288402"/>
            <a:ext cx="1552176" cy="338554"/>
          </a:xfrm>
          <a:prstGeom prst="rect">
            <a:avLst/>
          </a:prstGeom>
          <a:noFill/>
        </p:spPr>
        <p:txBody>
          <a:bodyPr wrap="square">
            <a:spAutoFit/>
          </a:bodyPr>
          <a:lstStyle/>
          <a:p>
            <a:r>
              <a:rPr lang="en-US" sz="1600"/>
              <a:t>obj-&gt;method</a:t>
            </a:r>
          </a:p>
        </p:txBody>
      </p:sp>
    </p:spTree>
    <p:extLst>
      <p:ext uri="{BB962C8B-B14F-4D97-AF65-F5344CB8AC3E}">
        <p14:creationId xmlns:p14="http://schemas.microsoft.com/office/powerpoint/2010/main" val="8834759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66267" y="192678"/>
            <a:ext cx="1545997" cy="523220"/>
          </a:xfrm>
          <a:prstGeom prst="rect">
            <a:avLst/>
          </a:prstGeom>
          <a:noFill/>
        </p:spPr>
        <p:txBody>
          <a:bodyPr wrap="square" rtlCol="0">
            <a:spAutoFit/>
          </a:bodyPr>
          <a:lstStyle/>
          <a:p>
            <a:r>
              <a:rPr lang="en-US" sz="2800" b="1" u="sng"/>
              <a:t>mySQL</a:t>
            </a:r>
          </a:p>
        </p:txBody>
      </p:sp>
      <p:sp>
        <p:nvSpPr>
          <p:cNvPr id="13" name="TextBox 12">
            <a:extLst>
              <a:ext uri="{FF2B5EF4-FFF2-40B4-BE49-F238E27FC236}">
                <a16:creationId xmlns:a16="http://schemas.microsoft.com/office/drawing/2014/main" id="{3B3163F5-7055-4598-AD77-5AE0C5444F55}"/>
              </a:ext>
            </a:extLst>
          </p:cNvPr>
          <p:cNvSpPr txBox="1"/>
          <p:nvPr/>
        </p:nvSpPr>
        <p:spPr>
          <a:xfrm>
            <a:off x="3185731" y="2418666"/>
            <a:ext cx="3291270" cy="307777"/>
          </a:xfrm>
          <a:prstGeom prst="rect">
            <a:avLst/>
          </a:prstGeom>
          <a:noFill/>
        </p:spPr>
        <p:txBody>
          <a:bodyPr wrap="square" rtlCol="0">
            <a:spAutoFit/>
          </a:bodyPr>
          <a:lstStyle/>
          <a:p>
            <a:r>
              <a:rPr lang="en-US" sz="1400"/>
              <a:t>method which closes the connection. </a:t>
            </a:r>
          </a:p>
        </p:txBody>
      </p:sp>
      <p:sp>
        <p:nvSpPr>
          <p:cNvPr id="4" name="TextBox 3">
            <a:extLst>
              <a:ext uri="{FF2B5EF4-FFF2-40B4-BE49-F238E27FC236}">
                <a16:creationId xmlns:a16="http://schemas.microsoft.com/office/drawing/2014/main" id="{183AB6AB-CA40-4842-8878-16F4C3770132}"/>
              </a:ext>
            </a:extLst>
          </p:cNvPr>
          <p:cNvSpPr txBox="1"/>
          <p:nvPr/>
        </p:nvSpPr>
        <p:spPr>
          <a:xfrm>
            <a:off x="614409" y="2418666"/>
            <a:ext cx="1412438" cy="338554"/>
          </a:xfrm>
          <a:prstGeom prst="rect">
            <a:avLst/>
          </a:prstGeom>
          <a:noFill/>
        </p:spPr>
        <p:txBody>
          <a:bodyPr wrap="none" rtlCol="0">
            <a:spAutoFit/>
          </a:bodyPr>
          <a:lstStyle/>
          <a:p>
            <a:r>
              <a:rPr lang="en-US" sz="1600"/>
              <a:t>$conn-&gt;close()</a:t>
            </a:r>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75DB3938-FC1A-47FF-A8BB-860F009E4725}"/>
                  </a:ext>
                </a:extLst>
              </p14:cNvPr>
              <p14:cNvContentPartPr/>
              <p14:nvPr/>
            </p14:nvContentPartPr>
            <p14:xfrm>
              <a:off x="2218695" y="2581988"/>
              <a:ext cx="713880" cy="21240"/>
            </p14:xfrm>
          </p:contentPart>
        </mc:Choice>
        <mc:Fallback xmlns="">
          <p:pic>
            <p:nvPicPr>
              <p:cNvPr id="12" name="Ink 11">
                <a:extLst>
                  <a:ext uri="{FF2B5EF4-FFF2-40B4-BE49-F238E27FC236}">
                    <a16:creationId xmlns:a16="http://schemas.microsoft.com/office/drawing/2014/main" id="{75DB3938-FC1A-47FF-A8BB-860F009E4725}"/>
                  </a:ext>
                </a:extLst>
              </p:cNvPr>
              <p:cNvPicPr/>
              <p:nvPr/>
            </p:nvPicPr>
            <p:blipFill>
              <a:blip r:embed="rId4"/>
              <a:stretch>
                <a:fillRect/>
              </a:stretch>
            </p:blipFill>
            <p:spPr>
              <a:xfrm>
                <a:off x="2209695" y="2572988"/>
                <a:ext cx="731520" cy="38880"/>
              </a:xfrm>
              <a:prstGeom prst="rect">
                <a:avLst/>
              </a:prstGeom>
            </p:spPr>
          </p:pic>
        </mc:Fallback>
      </mc:AlternateContent>
      <p:sp>
        <p:nvSpPr>
          <p:cNvPr id="18" name="TextBox 17">
            <a:extLst>
              <a:ext uri="{FF2B5EF4-FFF2-40B4-BE49-F238E27FC236}">
                <a16:creationId xmlns:a16="http://schemas.microsoft.com/office/drawing/2014/main" id="{4A8D0E4B-4D2D-4007-91D0-9FBDFC73F3D0}"/>
              </a:ext>
            </a:extLst>
          </p:cNvPr>
          <p:cNvSpPr txBox="1"/>
          <p:nvPr/>
        </p:nvSpPr>
        <p:spPr>
          <a:xfrm>
            <a:off x="614409" y="1800811"/>
            <a:ext cx="2163685" cy="338554"/>
          </a:xfrm>
          <a:prstGeom prst="rect">
            <a:avLst/>
          </a:prstGeom>
          <a:noFill/>
        </p:spPr>
        <p:txBody>
          <a:bodyPr wrap="square">
            <a:spAutoFit/>
          </a:bodyPr>
          <a:lstStyle/>
          <a:p>
            <a:r>
              <a:rPr lang="en-US" sz="1600"/>
              <a:t>$conn-&gt;connect_error</a:t>
            </a:r>
          </a:p>
        </p:txBody>
      </p:sp>
      <p:sp>
        <p:nvSpPr>
          <p:cNvPr id="19" name="TextBox 18">
            <a:extLst>
              <a:ext uri="{FF2B5EF4-FFF2-40B4-BE49-F238E27FC236}">
                <a16:creationId xmlns:a16="http://schemas.microsoft.com/office/drawing/2014/main" id="{DE7501E7-7A98-4EB9-B4CA-70846EE7F8AF}"/>
              </a:ext>
            </a:extLst>
          </p:cNvPr>
          <p:cNvSpPr txBox="1"/>
          <p:nvPr/>
        </p:nvSpPr>
        <p:spPr>
          <a:xfrm>
            <a:off x="4268342" y="1800811"/>
            <a:ext cx="7373332" cy="523220"/>
          </a:xfrm>
          <a:prstGeom prst="rect">
            <a:avLst/>
          </a:prstGeom>
          <a:noFill/>
        </p:spPr>
        <p:txBody>
          <a:bodyPr wrap="square" rtlCol="0">
            <a:spAutoFit/>
          </a:bodyPr>
          <a:lstStyle/>
          <a:p>
            <a:r>
              <a:rPr lang="en-US" sz="1400"/>
              <a:t>I guess this is a property of the object and equals True or False, depending on whether there was a connection error or not. </a:t>
            </a:r>
            <a:endParaRPr lang="en-US" sz="1600"/>
          </a:p>
        </p:txBody>
      </p:sp>
      <mc:AlternateContent xmlns:mc="http://schemas.openxmlformats.org/markup-compatibility/2006" xmlns:p14="http://schemas.microsoft.com/office/powerpoint/2010/main">
        <mc:Choice Requires="p14">
          <p:contentPart p14:bwMode="auto" r:id="rId5">
            <p14:nvContentPartPr>
              <p14:cNvPr id="20" name="Ink 19">
                <a:extLst>
                  <a:ext uri="{FF2B5EF4-FFF2-40B4-BE49-F238E27FC236}">
                    <a16:creationId xmlns:a16="http://schemas.microsoft.com/office/drawing/2014/main" id="{629D7193-7103-4503-82C6-7109D5301729}"/>
                  </a:ext>
                </a:extLst>
              </p14:cNvPr>
              <p14:cNvContentPartPr/>
              <p14:nvPr/>
            </p14:nvContentPartPr>
            <p14:xfrm>
              <a:off x="2871995" y="1951487"/>
              <a:ext cx="1206000" cy="10800"/>
            </p14:xfrm>
          </p:contentPart>
        </mc:Choice>
        <mc:Fallback xmlns="">
          <p:pic>
            <p:nvPicPr>
              <p:cNvPr id="20" name="Ink 19">
                <a:extLst>
                  <a:ext uri="{FF2B5EF4-FFF2-40B4-BE49-F238E27FC236}">
                    <a16:creationId xmlns:a16="http://schemas.microsoft.com/office/drawing/2014/main" id="{629D7193-7103-4503-82C6-7109D5301729}"/>
                  </a:ext>
                </a:extLst>
              </p:cNvPr>
              <p:cNvPicPr/>
              <p:nvPr/>
            </p:nvPicPr>
            <p:blipFill>
              <a:blip r:embed="rId6"/>
              <a:stretch>
                <a:fillRect/>
              </a:stretch>
            </p:blipFill>
            <p:spPr>
              <a:xfrm>
                <a:off x="2862998" y="1942487"/>
                <a:ext cx="1223635" cy="28440"/>
              </a:xfrm>
              <a:prstGeom prst="rect">
                <a:avLst/>
              </a:prstGeom>
            </p:spPr>
          </p:pic>
        </mc:Fallback>
      </mc:AlternateContent>
      <p:sp>
        <p:nvSpPr>
          <p:cNvPr id="21" name="TextBox 20">
            <a:extLst>
              <a:ext uri="{FF2B5EF4-FFF2-40B4-BE49-F238E27FC236}">
                <a16:creationId xmlns:a16="http://schemas.microsoft.com/office/drawing/2014/main" id="{CA90C530-A4E9-4D1C-80A2-A41C349DE1E9}"/>
              </a:ext>
            </a:extLst>
          </p:cNvPr>
          <p:cNvSpPr txBox="1"/>
          <p:nvPr/>
        </p:nvSpPr>
        <p:spPr>
          <a:xfrm>
            <a:off x="4666268" y="2966287"/>
            <a:ext cx="7373332" cy="738664"/>
          </a:xfrm>
          <a:prstGeom prst="rect">
            <a:avLst/>
          </a:prstGeom>
          <a:noFill/>
        </p:spPr>
        <p:txBody>
          <a:bodyPr wrap="square" rtlCol="0">
            <a:spAutoFit/>
          </a:bodyPr>
          <a:lstStyle/>
          <a:p>
            <a:r>
              <a:rPr lang="en-US" sz="1400"/>
              <a:t>method which passes a SQL command to the server.  And </a:t>
            </a:r>
            <a:r>
              <a:rPr lang="en-US" sz="1400" i="1"/>
              <a:t>returns</a:t>
            </a:r>
            <a:r>
              <a:rPr lang="en-US" sz="1400"/>
              <a:t> True if successfully does so, False otherwise.  Note the quotations are needed.  Also, although in the SQL command line itself, a_SQL_command ends in a ; here we don’t include that part of it.  </a:t>
            </a:r>
          </a:p>
        </p:txBody>
      </p:sp>
      <p:sp>
        <p:nvSpPr>
          <p:cNvPr id="22" name="TextBox 21">
            <a:extLst>
              <a:ext uri="{FF2B5EF4-FFF2-40B4-BE49-F238E27FC236}">
                <a16:creationId xmlns:a16="http://schemas.microsoft.com/office/drawing/2014/main" id="{5BBCDC13-5009-4DE2-9DEF-D45074864009}"/>
              </a:ext>
            </a:extLst>
          </p:cNvPr>
          <p:cNvSpPr txBox="1"/>
          <p:nvPr/>
        </p:nvSpPr>
        <p:spPr>
          <a:xfrm>
            <a:off x="614409" y="2966758"/>
            <a:ext cx="3152401" cy="338554"/>
          </a:xfrm>
          <a:prstGeom prst="rect">
            <a:avLst/>
          </a:prstGeom>
          <a:noFill/>
        </p:spPr>
        <p:txBody>
          <a:bodyPr wrap="none" rtlCol="0">
            <a:spAutoFit/>
          </a:bodyPr>
          <a:lstStyle/>
          <a:p>
            <a:r>
              <a:rPr lang="en-US" sz="1600"/>
              <a:t>$conn-&gt;query(“a_SQL_command”)</a:t>
            </a:r>
          </a:p>
        </p:txBody>
      </p:sp>
      <mc:AlternateContent xmlns:mc="http://schemas.openxmlformats.org/markup-compatibility/2006" xmlns:p14="http://schemas.microsoft.com/office/powerpoint/2010/main">
        <mc:Choice Requires="p14">
          <p:contentPart p14:bwMode="auto" r:id="rId7">
            <p14:nvContentPartPr>
              <p14:cNvPr id="23" name="Ink 22">
                <a:extLst>
                  <a:ext uri="{FF2B5EF4-FFF2-40B4-BE49-F238E27FC236}">
                    <a16:creationId xmlns:a16="http://schemas.microsoft.com/office/drawing/2014/main" id="{790502A6-380A-4FCC-B4EC-631744679605}"/>
                  </a:ext>
                </a:extLst>
              </p14:cNvPr>
              <p14:cNvContentPartPr/>
              <p14:nvPr/>
            </p14:nvContentPartPr>
            <p14:xfrm>
              <a:off x="3721055" y="3151996"/>
              <a:ext cx="713880" cy="21240"/>
            </p14:xfrm>
          </p:contentPart>
        </mc:Choice>
        <mc:Fallback xmlns="">
          <p:pic>
            <p:nvPicPr>
              <p:cNvPr id="23" name="Ink 22">
                <a:extLst>
                  <a:ext uri="{FF2B5EF4-FFF2-40B4-BE49-F238E27FC236}">
                    <a16:creationId xmlns:a16="http://schemas.microsoft.com/office/drawing/2014/main" id="{790502A6-380A-4FCC-B4EC-631744679605}"/>
                  </a:ext>
                </a:extLst>
              </p:cNvPr>
              <p:cNvPicPr/>
              <p:nvPr/>
            </p:nvPicPr>
            <p:blipFill>
              <a:blip r:embed="rId8"/>
              <a:stretch>
                <a:fillRect/>
              </a:stretch>
            </p:blipFill>
            <p:spPr>
              <a:xfrm>
                <a:off x="3712055" y="3142996"/>
                <a:ext cx="731520" cy="38880"/>
              </a:xfrm>
              <a:prstGeom prst="rect">
                <a:avLst/>
              </a:prstGeom>
            </p:spPr>
          </p:pic>
        </mc:Fallback>
      </mc:AlternateContent>
      <p:sp>
        <p:nvSpPr>
          <p:cNvPr id="14" name="TextBox 13">
            <a:extLst>
              <a:ext uri="{FF2B5EF4-FFF2-40B4-BE49-F238E27FC236}">
                <a16:creationId xmlns:a16="http://schemas.microsoft.com/office/drawing/2014/main" id="{516D45AF-5DB6-449B-8494-301F7E36A7C0}"/>
              </a:ext>
            </a:extLst>
          </p:cNvPr>
          <p:cNvSpPr txBox="1"/>
          <p:nvPr/>
        </p:nvSpPr>
        <p:spPr>
          <a:xfrm flipH="1">
            <a:off x="614409" y="1202015"/>
            <a:ext cx="5862592" cy="338554"/>
          </a:xfrm>
          <a:prstGeom prst="rect">
            <a:avLst/>
          </a:prstGeom>
          <a:noFill/>
        </p:spPr>
        <p:txBody>
          <a:bodyPr wrap="square" rtlCol="0">
            <a:spAutoFit/>
          </a:bodyPr>
          <a:lstStyle/>
          <a:p>
            <a:r>
              <a:rPr lang="en-US" sz="1600"/>
              <a:t>All of these commands would also go in the &lt;?php   ?&gt; block:</a:t>
            </a:r>
            <a:endParaRPr lang="en-US"/>
          </a:p>
        </p:txBody>
      </p:sp>
      <p:pic>
        <p:nvPicPr>
          <p:cNvPr id="6" name="Picture 5">
            <a:extLst>
              <a:ext uri="{FF2B5EF4-FFF2-40B4-BE49-F238E27FC236}">
                <a16:creationId xmlns:a16="http://schemas.microsoft.com/office/drawing/2014/main" id="{45E4F359-772D-4726-A8ED-09E55BB9425E}"/>
              </a:ext>
            </a:extLst>
          </p:cNvPr>
          <p:cNvPicPr>
            <a:picLocks noChangeAspect="1"/>
          </p:cNvPicPr>
          <p:nvPr/>
        </p:nvPicPr>
        <p:blipFill>
          <a:blip r:embed="rId9"/>
          <a:stretch>
            <a:fillRect/>
          </a:stretch>
        </p:blipFill>
        <p:spPr>
          <a:xfrm>
            <a:off x="614409" y="3928354"/>
            <a:ext cx="10113294" cy="1099030"/>
          </a:xfrm>
          <a:prstGeom prst="rect">
            <a:avLst/>
          </a:prstGeom>
        </p:spPr>
      </p:pic>
      <p:pic>
        <p:nvPicPr>
          <p:cNvPr id="8" name="Picture 7">
            <a:extLst>
              <a:ext uri="{FF2B5EF4-FFF2-40B4-BE49-F238E27FC236}">
                <a16:creationId xmlns:a16="http://schemas.microsoft.com/office/drawing/2014/main" id="{11AED2B1-666E-4BDE-882A-94C1FC309BA1}"/>
              </a:ext>
            </a:extLst>
          </p:cNvPr>
          <p:cNvPicPr>
            <a:picLocks noChangeAspect="1"/>
          </p:cNvPicPr>
          <p:nvPr/>
        </p:nvPicPr>
        <p:blipFill>
          <a:blip r:embed="rId10"/>
          <a:stretch>
            <a:fillRect/>
          </a:stretch>
        </p:blipFill>
        <p:spPr>
          <a:xfrm>
            <a:off x="614409" y="5231776"/>
            <a:ext cx="9470355" cy="1040812"/>
          </a:xfrm>
          <a:prstGeom prst="rect">
            <a:avLst/>
          </a:prstGeom>
        </p:spPr>
      </p:pic>
    </p:spTree>
    <p:extLst>
      <p:ext uri="{BB962C8B-B14F-4D97-AF65-F5344CB8AC3E}">
        <p14:creationId xmlns:p14="http://schemas.microsoft.com/office/powerpoint/2010/main" val="11044804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883084" y="88307"/>
            <a:ext cx="1545997" cy="523220"/>
          </a:xfrm>
          <a:prstGeom prst="rect">
            <a:avLst/>
          </a:prstGeom>
          <a:noFill/>
        </p:spPr>
        <p:txBody>
          <a:bodyPr wrap="square" rtlCol="0">
            <a:spAutoFit/>
          </a:bodyPr>
          <a:lstStyle/>
          <a:p>
            <a:r>
              <a:rPr lang="en-US" sz="2800" b="1" u="sng"/>
              <a:t>mySQL</a:t>
            </a:r>
          </a:p>
        </p:txBody>
      </p:sp>
      <p:sp>
        <p:nvSpPr>
          <p:cNvPr id="30" name="TextBox 29">
            <a:extLst>
              <a:ext uri="{FF2B5EF4-FFF2-40B4-BE49-F238E27FC236}">
                <a16:creationId xmlns:a16="http://schemas.microsoft.com/office/drawing/2014/main" id="{686B6DA7-1371-4E27-84C9-352283ECB152}"/>
              </a:ext>
            </a:extLst>
          </p:cNvPr>
          <p:cNvSpPr txBox="1"/>
          <p:nvPr/>
        </p:nvSpPr>
        <p:spPr>
          <a:xfrm>
            <a:off x="268660" y="3569561"/>
            <a:ext cx="7729980" cy="338554"/>
          </a:xfrm>
          <a:prstGeom prst="rect">
            <a:avLst/>
          </a:prstGeom>
          <a:noFill/>
        </p:spPr>
        <p:txBody>
          <a:bodyPr wrap="square" rtlCol="0">
            <a:spAutoFit/>
          </a:bodyPr>
          <a:lstStyle/>
          <a:p>
            <a:r>
              <a:rPr lang="en-US" sz="1600" dirty="0"/>
              <a:t>$conn-&gt;query(“</a:t>
            </a:r>
            <a:r>
              <a:rPr lang="en-US" sz="1600" i="1" dirty="0"/>
              <a:t>SELECT Column1_Name, Column2_Name, etc. FROM </a:t>
            </a:r>
            <a:r>
              <a:rPr lang="en-US" sz="1600" i="1" dirty="0" err="1"/>
              <a:t>Table_Name</a:t>
            </a:r>
            <a:r>
              <a:rPr lang="en-US" sz="1600" i="1" dirty="0"/>
              <a:t>”) </a:t>
            </a:r>
          </a:p>
        </p:txBody>
      </p:sp>
      <p:sp>
        <p:nvSpPr>
          <p:cNvPr id="31" name="TextBox 30">
            <a:extLst>
              <a:ext uri="{FF2B5EF4-FFF2-40B4-BE49-F238E27FC236}">
                <a16:creationId xmlns:a16="http://schemas.microsoft.com/office/drawing/2014/main" id="{2FC2CD2E-1D92-4A98-8D8F-E5BC77DEBFDE}"/>
              </a:ext>
            </a:extLst>
          </p:cNvPr>
          <p:cNvSpPr txBox="1"/>
          <p:nvPr/>
        </p:nvSpPr>
        <p:spPr>
          <a:xfrm>
            <a:off x="282800" y="4885568"/>
            <a:ext cx="8837630" cy="338554"/>
          </a:xfrm>
          <a:prstGeom prst="rect">
            <a:avLst/>
          </a:prstGeom>
          <a:noFill/>
        </p:spPr>
        <p:txBody>
          <a:bodyPr wrap="square" rtlCol="0">
            <a:spAutoFit/>
          </a:bodyPr>
          <a:lstStyle/>
          <a:p>
            <a:r>
              <a:rPr lang="en-US" sz="1600" dirty="0"/>
              <a:t>$conn-&gt;query(“</a:t>
            </a:r>
            <a:r>
              <a:rPr lang="en-US" sz="1600" i="1" dirty="0"/>
              <a:t>SELECT Column1_Name, Column2_Name, etc. FROM </a:t>
            </a:r>
            <a:r>
              <a:rPr lang="en-US" sz="1600" i="1" dirty="0" err="1"/>
              <a:t>Table_Name</a:t>
            </a:r>
            <a:r>
              <a:rPr lang="en-US" sz="1600" i="1" dirty="0"/>
              <a:t> WHERE (Condition)”)</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6050E299-8F50-4111-AC3C-A8CDED0335E8}"/>
                  </a:ext>
                </a:extLst>
              </p14:cNvPr>
              <p14:cNvContentPartPr/>
              <p14:nvPr/>
            </p14:nvContentPartPr>
            <p14:xfrm rot="20501015">
              <a:off x="9004953" y="4947151"/>
              <a:ext cx="505440" cy="182880"/>
            </p14:xfrm>
          </p:contentPart>
        </mc:Choice>
        <mc:Fallback xmlns="">
          <p:pic>
            <p:nvPicPr>
              <p:cNvPr id="5" name="Ink 4">
                <a:extLst>
                  <a:ext uri="{FF2B5EF4-FFF2-40B4-BE49-F238E27FC236}">
                    <a16:creationId xmlns:a16="http://schemas.microsoft.com/office/drawing/2014/main" id="{6050E299-8F50-4111-AC3C-A8CDED0335E8}"/>
                  </a:ext>
                </a:extLst>
              </p:cNvPr>
              <p:cNvPicPr/>
              <p:nvPr/>
            </p:nvPicPr>
            <p:blipFill>
              <a:blip r:embed="rId4"/>
              <a:stretch>
                <a:fillRect/>
              </a:stretch>
            </p:blipFill>
            <p:spPr>
              <a:xfrm rot="20501015">
                <a:off x="8995953" y="4938151"/>
                <a:ext cx="523080" cy="200520"/>
              </a:xfrm>
              <a:prstGeom prst="rect">
                <a:avLst/>
              </a:prstGeom>
            </p:spPr>
          </p:pic>
        </mc:Fallback>
      </mc:AlternateContent>
      <p:sp>
        <p:nvSpPr>
          <p:cNvPr id="36" name="TextBox 35">
            <a:extLst>
              <a:ext uri="{FF2B5EF4-FFF2-40B4-BE49-F238E27FC236}">
                <a16:creationId xmlns:a16="http://schemas.microsoft.com/office/drawing/2014/main" id="{0384AD24-9695-48DF-AA81-0EF4BB43C0E4}"/>
              </a:ext>
            </a:extLst>
          </p:cNvPr>
          <p:cNvSpPr txBox="1"/>
          <p:nvPr/>
        </p:nvSpPr>
        <p:spPr>
          <a:xfrm>
            <a:off x="9668291" y="4835488"/>
            <a:ext cx="2393304" cy="738664"/>
          </a:xfrm>
          <a:prstGeom prst="rect">
            <a:avLst/>
          </a:prstGeom>
          <a:noFill/>
        </p:spPr>
        <p:txBody>
          <a:bodyPr wrap="square">
            <a:spAutoFit/>
          </a:bodyPr>
          <a:lstStyle/>
          <a:p>
            <a:r>
              <a:rPr lang="en-US" sz="1400" dirty="0"/>
              <a:t>Same as above, but now only returns those rows that satisfy the Condition. </a:t>
            </a:r>
          </a:p>
        </p:txBody>
      </p:sp>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AE7EB322-E74A-4282-9BC3-A24C17FBC270}"/>
                  </a:ext>
                </a:extLst>
              </p14:cNvPr>
              <p14:cNvContentPartPr/>
              <p14:nvPr/>
            </p14:nvContentPartPr>
            <p14:xfrm>
              <a:off x="7603000" y="3756778"/>
              <a:ext cx="395640" cy="10080"/>
            </p14:xfrm>
          </p:contentPart>
        </mc:Choice>
        <mc:Fallback xmlns="">
          <p:pic>
            <p:nvPicPr>
              <p:cNvPr id="7" name="Ink 6">
                <a:extLst>
                  <a:ext uri="{FF2B5EF4-FFF2-40B4-BE49-F238E27FC236}">
                    <a16:creationId xmlns:a16="http://schemas.microsoft.com/office/drawing/2014/main" id="{AE7EB322-E74A-4282-9BC3-A24C17FBC270}"/>
                  </a:ext>
                </a:extLst>
              </p:cNvPr>
              <p:cNvPicPr/>
              <p:nvPr/>
            </p:nvPicPr>
            <p:blipFill>
              <a:blip r:embed="rId6"/>
              <a:stretch>
                <a:fillRect/>
              </a:stretch>
            </p:blipFill>
            <p:spPr>
              <a:xfrm>
                <a:off x="7594000" y="3747778"/>
                <a:ext cx="413280" cy="27720"/>
              </a:xfrm>
              <a:prstGeom prst="rect">
                <a:avLst/>
              </a:prstGeom>
            </p:spPr>
          </p:pic>
        </mc:Fallback>
      </mc:AlternateContent>
      <p:sp>
        <p:nvSpPr>
          <p:cNvPr id="8" name="TextBox 7">
            <a:extLst>
              <a:ext uri="{FF2B5EF4-FFF2-40B4-BE49-F238E27FC236}">
                <a16:creationId xmlns:a16="http://schemas.microsoft.com/office/drawing/2014/main" id="{937B1A47-9B35-4EAE-8DF7-D09133C07EE9}"/>
              </a:ext>
            </a:extLst>
          </p:cNvPr>
          <p:cNvSpPr txBox="1"/>
          <p:nvPr/>
        </p:nvSpPr>
        <p:spPr>
          <a:xfrm>
            <a:off x="8234311" y="3562888"/>
            <a:ext cx="3736161" cy="523220"/>
          </a:xfrm>
          <a:prstGeom prst="rect">
            <a:avLst/>
          </a:prstGeom>
          <a:noFill/>
        </p:spPr>
        <p:txBody>
          <a:bodyPr wrap="square" rtlCol="0">
            <a:spAutoFit/>
          </a:bodyPr>
          <a:lstStyle/>
          <a:p>
            <a:r>
              <a:rPr lang="en-US" sz="1400" dirty="0"/>
              <a:t>Returns a list of rows, and each row’s elements fall under those column headings.</a:t>
            </a:r>
          </a:p>
        </p:txBody>
      </p:sp>
      <p:sp>
        <p:nvSpPr>
          <p:cNvPr id="21" name="TextBox 20">
            <a:extLst>
              <a:ext uri="{FF2B5EF4-FFF2-40B4-BE49-F238E27FC236}">
                <a16:creationId xmlns:a16="http://schemas.microsoft.com/office/drawing/2014/main" id="{465B218A-454C-4E93-ABEA-151B45623074}"/>
              </a:ext>
            </a:extLst>
          </p:cNvPr>
          <p:cNvSpPr txBox="1"/>
          <p:nvPr/>
        </p:nvSpPr>
        <p:spPr>
          <a:xfrm>
            <a:off x="268660" y="2431120"/>
            <a:ext cx="10421334" cy="584775"/>
          </a:xfrm>
          <a:prstGeom prst="rect">
            <a:avLst/>
          </a:prstGeom>
          <a:noFill/>
        </p:spPr>
        <p:txBody>
          <a:bodyPr wrap="square" rtlCol="0">
            <a:spAutoFit/>
          </a:bodyPr>
          <a:lstStyle/>
          <a:p>
            <a:r>
              <a:rPr lang="en-US" sz="1600" dirty="0"/>
              <a:t>Here’s some for selecting data from a table.  Note we set that $conn-&gt;query(“</a:t>
            </a:r>
            <a:r>
              <a:rPr lang="en-US" sz="1600" dirty="0" err="1"/>
              <a:t>a_SQL_command</a:t>
            </a:r>
            <a:r>
              <a:rPr lang="en-US" sz="1600" dirty="0"/>
              <a:t>”) selects the data, and we would need to set this equal to a variable to store the data, like $var = $conn-&gt;query(“</a:t>
            </a:r>
            <a:r>
              <a:rPr lang="en-US" sz="1600" dirty="0" err="1"/>
              <a:t>a_SQL_command</a:t>
            </a:r>
            <a:r>
              <a:rPr lang="en-US" sz="1600" dirty="0"/>
              <a:t>”)</a:t>
            </a:r>
            <a:endParaRPr lang="en-US" dirty="0"/>
          </a:p>
        </p:txBody>
      </p:sp>
      <p:sp>
        <p:nvSpPr>
          <p:cNvPr id="22" name="TextBox 21">
            <a:extLst>
              <a:ext uri="{FF2B5EF4-FFF2-40B4-BE49-F238E27FC236}">
                <a16:creationId xmlns:a16="http://schemas.microsoft.com/office/drawing/2014/main" id="{C1ADF15A-8225-48E2-B0AA-0D51678DCEB4}"/>
              </a:ext>
            </a:extLst>
          </p:cNvPr>
          <p:cNvSpPr txBox="1"/>
          <p:nvPr/>
        </p:nvSpPr>
        <p:spPr>
          <a:xfrm>
            <a:off x="268661" y="1767553"/>
            <a:ext cx="3152401" cy="338554"/>
          </a:xfrm>
          <a:prstGeom prst="rect">
            <a:avLst/>
          </a:prstGeom>
          <a:noFill/>
        </p:spPr>
        <p:txBody>
          <a:bodyPr wrap="none" rtlCol="0">
            <a:spAutoFit/>
          </a:bodyPr>
          <a:lstStyle/>
          <a:p>
            <a:r>
              <a:rPr lang="en-US" sz="1600" dirty="0"/>
              <a:t>$conn-&gt;query(“</a:t>
            </a:r>
            <a:r>
              <a:rPr lang="en-US" sz="1600" dirty="0" err="1"/>
              <a:t>a_SQL_command</a:t>
            </a:r>
            <a:r>
              <a:rPr lang="en-US" sz="1600" dirty="0"/>
              <a:t>”)</a:t>
            </a:r>
          </a:p>
        </p:txBody>
      </p:sp>
      <p:sp>
        <p:nvSpPr>
          <p:cNvPr id="24" name="TextBox 23">
            <a:extLst>
              <a:ext uri="{FF2B5EF4-FFF2-40B4-BE49-F238E27FC236}">
                <a16:creationId xmlns:a16="http://schemas.microsoft.com/office/drawing/2014/main" id="{EFC6B245-0556-44E4-B410-741F35D5E7B0}"/>
              </a:ext>
            </a:extLst>
          </p:cNvPr>
          <p:cNvSpPr txBox="1"/>
          <p:nvPr/>
        </p:nvSpPr>
        <p:spPr>
          <a:xfrm>
            <a:off x="268661" y="1291528"/>
            <a:ext cx="3821558" cy="338554"/>
          </a:xfrm>
          <a:prstGeom prst="rect">
            <a:avLst/>
          </a:prstGeom>
          <a:noFill/>
        </p:spPr>
        <p:txBody>
          <a:bodyPr wrap="square" rtlCol="0">
            <a:spAutoFit/>
          </a:bodyPr>
          <a:lstStyle/>
          <a:p>
            <a:r>
              <a:rPr lang="en-US" sz="1600"/>
              <a:t>Returning to a_SQL_command,</a:t>
            </a:r>
            <a:endParaRPr lang="en-US"/>
          </a:p>
        </p:txBody>
      </p:sp>
    </p:spTree>
    <p:extLst>
      <p:ext uri="{BB962C8B-B14F-4D97-AF65-F5344CB8AC3E}">
        <p14:creationId xmlns:p14="http://schemas.microsoft.com/office/powerpoint/2010/main" val="1029094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883084" y="88307"/>
            <a:ext cx="1545997" cy="523220"/>
          </a:xfrm>
          <a:prstGeom prst="rect">
            <a:avLst/>
          </a:prstGeom>
          <a:noFill/>
        </p:spPr>
        <p:txBody>
          <a:bodyPr wrap="square" rtlCol="0">
            <a:spAutoFit/>
          </a:bodyPr>
          <a:lstStyle/>
          <a:p>
            <a:r>
              <a:rPr lang="en-US" sz="2800" b="1" u="sng"/>
              <a:t>mySQL</a:t>
            </a:r>
          </a:p>
        </p:txBody>
      </p:sp>
      <p:pic>
        <p:nvPicPr>
          <p:cNvPr id="26" name="Picture 25">
            <a:extLst>
              <a:ext uri="{FF2B5EF4-FFF2-40B4-BE49-F238E27FC236}">
                <a16:creationId xmlns:a16="http://schemas.microsoft.com/office/drawing/2014/main" id="{AD468550-A626-4DA0-8595-8AD692DE4705}"/>
              </a:ext>
            </a:extLst>
          </p:cNvPr>
          <p:cNvPicPr>
            <a:picLocks noChangeAspect="1"/>
          </p:cNvPicPr>
          <p:nvPr/>
        </p:nvPicPr>
        <p:blipFill>
          <a:blip r:embed="rId3"/>
          <a:stretch>
            <a:fillRect/>
          </a:stretch>
        </p:blipFill>
        <p:spPr>
          <a:xfrm>
            <a:off x="433635" y="4007579"/>
            <a:ext cx="6843859" cy="2417668"/>
          </a:xfrm>
          <a:prstGeom prst="rect">
            <a:avLst/>
          </a:prstGeom>
        </p:spPr>
      </p:pic>
      <p:sp>
        <p:nvSpPr>
          <p:cNvPr id="27" name="Rectangle 26">
            <a:extLst>
              <a:ext uri="{FF2B5EF4-FFF2-40B4-BE49-F238E27FC236}">
                <a16:creationId xmlns:a16="http://schemas.microsoft.com/office/drawing/2014/main" id="{7B0C3324-9B04-4C94-AFC5-8BC58708FCAE}"/>
              </a:ext>
            </a:extLst>
          </p:cNvPr>
          <p:cNvSpPr/>
          <p:nvPr/>
        </p:nvSpPr>
        <p:spPr>
          <a:xfrm>
            <a:off x="2922310" y="4004097"/>
            <a:ext cx="857839" cy="234336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DC520AE-6391-45EA-AD9B-79FD002B11CE}"/>
              </a:ext>
            </a:extLst>
          </p:cNvPr>
          <p:cNvSpPr/>
          <p:nvPr/>
        </p:nvSpPr>
        <p:spPr>
          <a:xfrm>
            <a:off x="1258480" y="4006467"/>
            <a:ext cx="1560137" cy="234336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006DA0C-9E38-4E0F-8875-BAAFDE8C8D3E}"/>
              </a:ext>
            </a:extLst>
          </p:cNvPr>
          <p:cNvSpPr/>
          <p:nvPr/>
        </p:nvSpPr>
        <p:spPr>
          <a:xfrm>
            <a:off x="1187780" y="4701681"/>
            <a:ext cx="6108568" cy="7292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86B6DA7-1371-4E27-84C9-352283ECB152}"/>
              </a:ext>
            </a:extLst>
          </p:cNvPr>
          <p:cNvSpPr txBox="1"/>
          <p:nvPr/>
        </p:nvSpPr>
        <p:spPr>
          <a:xfrm>
            <a:off x="358219" y="1732792"/>
            <a:ext cx="6664750" cy="338554"/>
          </a:xfrm>
          <a:prstGeom prst="rect">
            <a:avLst/>
          </a:prstGeom>
          <a:noFill/>
        </p:spPr>
        <p:txBody>
          <a:bodyPr wrap="square" rtlCol="0">
            <a:spAutoFit/>
          </a:bodyPr>
          <a:lstStyle/>
          <a:p>
            <a:r>
              <a:rPr lang="en-US" sz="1600" dirty="0"/>
              <a:t>$conn-&gt;query(“</a:t>
            </a:r>
            <a:r>
              <a:rPr lang="en-US" sz="1600" i="1" dirty="0"/>
              <a:t>SELECT </a:t>
            </a:r>
            <a:r>
              <a:rPr lang="en-US" sz="1600" i="1" dirty="0" err="1"/>
              <a:t>CustomerName</a:t>
            </a:r>
            <a:r>
              <a:rPr lang="en-US" sz="1600" i="1" dirty="0"/>
              <a:t>, </a:t>
            </a:r>
            <a:r>
              <a:rPr lang="en-US" sz="1600" i="1" dirty="0" err="1"/>
              <a:t>ContactName</a:t>
            </a:r>
            <a:r>
              <a:rPr lang="en-US" sz="1600" i="1" dirty="0"/>
              <a:t> FROM Customers”) </a:t>
            </a:r>
          </a:p>
        </p:txBody>
      </p:sp>
      <p:sp>
        <p:nvSpPr>
          <p:cNvPr id="31" name="TextBox 30">
            <a:extLst>
              <a:ext uri="{FF2B5EF4-FFF2-40B4-BE49-F238E27FC236}">
                <a16:creationId xmlns:a16="http://schemas.microsoft.com/office/drawing/2014/main" id="{2FC2CD2E-1D92-4A98-8D8F-E5BC77DEBFDE}"/>
              </a:ext>
            </a:extLst>
          </p:cNvPr>
          <p:cNvSpPr txBox="1"/>
          <p:nvPr/>
        </p:nvSpPr>
        <p:spPr>
          <a:xfrm>
            <a:off x="381787" y="2682764"/>
            <a:ext cx="9337249" cy="338554"/>
          </a:xfrm>
          <a:prstGeom prst="rect">
            <a:avLst/>
          </a:prstGeom>
          <a:noFill/>
        </p:spPr>
        <p:txBody>
          <a:bodyPr wrap="square" rtlCol="0">
            <a:spAutoFit/>
          </a:bodyPr>
          <a:lstStyle/>
          <a:p>
            <a:r>
              <a:rPr lang="en-US" sz="1600" dirty="0"/>
              <a:t>$conn-&gt;query(“</a:t>
            </a:r>
            <a:r>
              <a:rPr lang="en-US" sz="1600" i="1" dirty="0"/>
              <a:t>SELECT </a:t>
            </a:r>
            <a:r>
              <a:rPr lang="en-US" sz="1600" i="1" dirty="0" err="1"/>
              <a:t>CustomerName</a:t>
            </a:r>
            <a:r>
              <a:rPr lang="en-US" sz="1600" i="1" dirty="0"/>
              <a:t>, </a:t>
            </a:r>
            <a:r>
              <a:rPr lang="en-US" sz="1600" i="1" dirty="0" err="1"/>
              <a:t>ContactName</a:t>
            </a:r>
            <a:r>
              <a:rPr lang="en-US" sz="1600" i="1" dirty="0"/>
              <a:t> FROM Customers WHERE (Country = ‘Mexico’)”)</a:t>
            </a:r>
          </a:p>
        </p:txBody>
      </p:sp>
      <p:sp>
        <p:nvSpPr>
          <p:cNvPr id="32" name="TextBox 31">
            <a:extLst>
              <a:ext uri="{FF2B5EF4-FFF2-40B4-BE49-F238E27FC236}">
                <a16:creationId xmlns:a16="http://schemas.microsoft.com/office/drawing/2014/main" id="{E2C661FC-FDA4-4108-AD95-A626FD51AFD0}"/>
              </a:ext>
            </a:extLst>
          </p:cNvPr>
          <p:cNvSpPr txBox="1"/>
          <p:nvPr/>
        </p:nvSpPr>
        <p:spPr>
          <a:xfrm>
            <a:off x="433635" y="3643240"/>
            <a:ext cx="1927487" cy="369332"/>
          </a:xfrm>
          <a:prstGeom prst="rect">
            <a:avLst/>
          </a:prstGeom>
          <a:noFill/>
        </p:spPr>
        <p:txBody>
          <a:bodyPr wrap="square" rtlCol="0">
            <a:spAutoFit/>
          </a:bodyPr>
          <a:lstStyle/>
          <a:p>
            <a:r>
              <a:rPr lang="en-US" b="1"/>
              <a:t>Customers</a:t>
            </a:r>
          </a:p>
        </p:txBody>
      </p:sp>
      <p:sp>
        <p:nvSpPr>
          <p:cNvPr id="34" name="TextBox 33">
            <a:extLst>
              <a:ext uri="{FF2B5EF4-FFF2-40B4-BE49-F238E27FC236}">
                <a16:creationId xmlns:a16="http://schemas.microsoft.com/office/drawing/2014/main" id="{5EC9CCC2-D163-4A1C-9E45-4E322017B113}"/>
              </a:ext>
            </a:extLst>
          </p:cNvPr>
          <p:cNvSpPr txBox="1"/>
          <p:nvPr/>
        </p:nvSpPr>
        <p:spPr>
          <a:xfrm>
            <a:off x="330648" y="1021753"/>
            <a:ext cx="5995450" cy="338554"/>
          </a:xfrm>
          <a:prstGeom prst="rect">
            <a:avLst/>
          </a:prstGeom>
          <a:noFill/>
        </p:spPr>
        <p:txBody>
          <a:bodyPr wrap="square" rtlCol="0">
            <a:spAutoFit/>
          </a:bodyPr>
          <a:lstStyle/>
          <a:p>
            <a:r>
              <a:rPr lang="en-US" sz="1600" dirty="0"/>
              <a:t>For example consider the table below:</a:t>
            </a:r>
            <a:endParaRPr lang="en-US" dirty="0"/>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059B26B6-5909-42EF-AE7E-E2D4711348F9}"/>
                  </a:ext>
                </a:extLst>
              </p14:cNvPr>
              <p14:cNvContentPartPr/>
              <p14:nvPr/>
            </p14:nvContentPartPr>
            <p14:xfrm>
              <a:off x="2554553" y="2120795"/>
              <a:ext cx="567000" cy="217800"/>
            </p14:xfrm>
          </p:contentPart>
        </mc:Choice>
        <mc:Fallback xmlns="">
          <p:pic>
            <p:nvPicPr>
              <p:cNvPr id="3" name="Ink 2">
                <a:extLst>
                  <a:ext uri="{FF2B5EF4-FFF2-40B4-BE49-F238E27FC236}">
                    <a16:creationId xmlns:a16="http://schemas.microsoft.com/office/drawing/2014/main" id="{059B26B6-5909-42EF-AE7E-E2D4711348F9}"/>
                  </a:ext>
                </a:extLst>
              </p:cNvPr>
              <p:cNvPicPr/>
              <p:nvPr/>
            </p:nvPicPr>
            <p:blipFill>
              <a:blip r:embed="rId5"/>
              <a:stretch>
                <a:fillRect/>
              </a:stretch>
            </p:blipFill>
            <p:spPr>
              <a:xfrm>
                <a:off x="2545559" y="2111780"/>
                <a:ext cx="584629" cy="235469"/>
              </a:xfrm>
              <a:prstGeom prst="rect">
                <a:avLst/>
              </a:prstGeom>
            </p:spPr>
          </p:pic>
        </mc:Fallback>
      </mc:AlternateContent>
      <p:sp>
        <p:nvSpPr>
          <p:cNvPr id="35" name="TextBox 34">
            <a:extLst>
              <a:ext uri="{FF2B5EF4-FFF2-40B4-BE49-F238E27FC236}">
                <a16:creationId xmlns:a16="http://schemas.microsoft.com/office/drawing/2014/main" id="{E3A5D0D9-7D1F-435A-B058-075F5F5720DC}"/>
              </a:ext>
            </a:extLst>
          </p:cNvPr>
          <p:cNvSpPr txBox="1"/>
          <p:nvPr/>
        </p:nvSpPr>
        <p:spPr>
          <a:xfrm>
            <a:off x="3275813" y="2130427"/>
            <a:ext cx="8460558" cy="307777"/>
          </a:xfrm>
          <a:prstGeom prst="rect">
            <a:avLst/>
          </a:prstGeom>
          <a:noFill/>
        </p:spPr>
        <p:txBody>
          <a:bodyPr wrap="square">
            <a:spAutoFit/>
          </a:bodyPr>
          <a:lstStyle/>
          <a:p>
            <a:r>
              <a:rPr lang="en-US" sz="1400" dirty="0"/>
              <a:t>This returns a list of four rows (the blue guys) with two elements.  </a:t>
            </a:r>
          </a:p>
        </p:txBody>
      </p:sp>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6050E299-8F50-4111-AC3C-A8CDED0335E8}"/>
                  </a:ext>
                </a:extLst>
              </p14:cNvPr>
              <p14:cNvContentPartPr/>
              <p14:nvPr/>
            </p14:nvContentPartPr>
            <p14:xfrm>
              <a:off x="2761796" y="3053777"/>
              <a:ext cx="505440" cy="182880"/>
            </p14:xfrm>
          </p:contentPart>
        </mc:Choice>
        <mc:Fallback xmlns="">
          <p:pic>
            <p:nvPicPr>
              <p:cNvPr id="5" name="Ink 4">
                <a:extLst>
                  <a:ext uri="{FF2B5EF4-FFF2-40B4-BE49-F238E27FC236}">
                    <a16:creationId xmlns:a16="http://schemas.microsoft.com/office/drawing/2014/main" id="{6050E299-8F50-4111-AC3C-A8CDED0335E8}"/>
                  </a:ext>
                </a:extLst>
              </p:cNvPr>
              <p:cNvPicPr/>
              <p:nvPr/>
            </p:nvPicPr>
            <p:blipFill>
              <a:blip r:embed="rId7"/>
              <a:stretch>
                <a:fillRect/>
              </a:stretch>
            </p:blipFill>
            <p:spPr>
              <a:xfrm>
                <a:off x="2752796" y="3044777"/>
                <a:ext cx="523080" cy="200520"/>
              </a:xfrm>
              <a:prstGeom prst="rect">
                <a:avLst/>
              </a:prstGeom>
            </p:spPr>
          </p:pic>
        </mc:Fallback>
      </mc:AlternateContent>
      <p:sp>
        <p:nvSpPr>
          <p:cNvPr id="36" name="TextBox 35">
            <a:extLst>
              <a:ext uri="{FF2B5EF4-FFF2-40B4-BE49-F238E27FC236}">
                <a16:creationId xmlns:a16="http://schemas.microsoft.com/office/drawing/2014/main" id="{0384AD24-9695-48DF-AA81-0EF4BB43C0E4}"/>
              </a:ext>
            </a:extLst>
          </p:cNvPr>
          <p:cNvSpPr txBox="1"/>
          <p:nvPr/>
        </p:nvSpPr>
        <p:spPr>
          <a:xfrm>
            <a:off x="3381867" y="3056836"/>
            <a:ext cx="6094428" cy="307777"/>
          </a:xfrm>
          <a:prstGeom prst="rect">
            <a:avLst/>
          </a:prstGeom>
          <a:noFill/>
        </p:spPr>
        <p:txBody>
          <a:bodyPr wrap="square">
            <a:spAutoFit/>
          </a:bodyPr>
          <a:lstStyle/>
          <a:p>
            <a:r>
              <a:rPr lang="en-US" sz="1400" dirty="0"/>
              <a:t>This returns a list of two rows (the ones circled in green) with two elements</a:t>
            </a:r>
          </a:p>
        </p:txBody>
      </p:sp>
      <mc:AlternateContent xmlns:mc="http://schemas.openxmlformats.org/markup-compatibility/2006" xmlns:p14="http://schemas.microsoft.com/office/powerpoint/2010/main">
        <mc:Choice Requires="p14">
          <p:contentPart p14:bwMode="auto" r:id="rId8">
            <p14:nvContentPartPr>
              <p14:cNvPr id="4" name="Ink 3">
                <a:extLst>
                  <a:ext uri="{FF2B5EF4-FFF2-40B4-BE49-F238E27FC236}">
                    <a16:creationId xmlns:a16="http://schemas.microsoft.com/office/drawing/2014/main" id="{8AC89620-D622-437E-96C2-F888ACB44AE5}"/>
                  </a:ext>
                </a:extLst>
              </p14:cNvPr>
              <p14:cNvContentPartPr/>
              <p14:nvPr/>
            </p14:nvContentPartPr>
            <p14:xfrm>
              <a:off x="2527193" y="3536264"/>
              <a:ext cx="4231800" cy="940931"/>
            </p14:xfrm>
          </p:contentPart>
        </mc:Choice>
        <mc:Fallback xmlns="">
          <p:pic>
            <p:nvPicPr>
              <p:cNvPr id="4" name="Ink 3">
                <a:extLst>
                  <a:ext uri="{FF2B5EF4-FFF2-40B4-BE49-F238E27FC236}">
                    <a16:creationId xmlns:a16="http://schemas.microsoft.com/office/drawing/2014/main" id="{8AC89620-D622-437E-96C2-F888ACB44AE5}"/>
                  </a:ext>
                </a:extLst>
              </p:cNvPr>
              <p:cNvPicPr/>
              <p:nvPr/>
            </p:nvPicPr>
            <p:blipFill>
              <a:blip r:embed="rId9"/>
              <a:stretch>
                <a:fillRect/>
              </a:stretch>
            </p:blipFill>
            <p:spPr>
              <a:xfrm>
                <a:off x="2518193" y="3527265"/>
                <a:ext cx="4249440" cy="958569"/>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6" name="Ink 5">
                <a:extLst>
                  <a:ext uri="{FF2B5EF4-FFF2-40B4-BE49-F238E27FC236}">
                    <a16:creationId xmlns:a16="http://schemas.microsoft.com/office/drawing/2014/main" id="{0F733875-E55B-4FBC-AD01-C787AAE35171}"/>
                  </a:ext>
                </a:extLst>
              </p14:cNvPr>
              <p14:cNvContentPartPr/>
              <p14:nvPr/>
            </p14:nvContentPartPr>
            <p14:xfrm>
              <a:off x="932393" y="4486916"/>
              <a:ext cx="2980440" cy="1131840"/>
            </p14:xfrm>
          </p:contentPart>
        </mc:Choice>
        <mc:Fallback xmlns="">
          <p:pic>
            <p:nvPicPr>
              <p:cNvPr id="6" name="Ink 5">
                <a:extLst>
                  <a:ext uri="{FF2B5EF4-FFF2-40B4-BE49-F238E27FC236}">
                    <a16:creationId xmlns:a16="http://schemas.microsoft.com/office/drawing/2014/main" id="{0F733875-E55B-4FBC-AD01-C787AAE35171}"/>
                  </a:ext>
                </a:extLst>
              </p:cNvPr>
              <p:cNvPicPr/>
              <p:nvPr/>
            </p:nvPicPr>
            <p:blipFill>
              <a:blip r:embed="rId11"/>
              <a:stretch>
                <a:fillRect/>
              </a:stretch>
            </p:blipFill>
            <p:spPr>
              <a:xfrm>
                <a:off x="923393" y="4477919"/>
                <a:ext cx="2998080" cy="1149474"/>
              </a:xfrm>
              <a:prstGeom prst="rect">
                <a:avLst/>
              </a:prstGeom>
            </p:spPr>
          </p:pic>
        </mc:Fallback>
      </mc:AlternateContent>
    </p:spTree>
    <p:extLst>
      <p:ext uri="{BB962C8B-B14F-4D97-AF65-F5344CB8AC3E}">
        <p14:creationId xmlns:p14="http://schemas.microsoft.com/office/powerpoint/2010/main" val="16637116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66267" y="60700"/>
            <a:ext cx="1545997" cy="523220"/>
          </a:xfrm>
          <a:prstGeom prst="rect">
            <a:avLst/>
          </a:prstGeom>
          <a:noFill/>
        </p:spPr>
        <p:txBody>
          <a:bodyPr wrap="square" rtlCol="0">
            <a:spAutoFit/>
          </a:bodyPr>
          <a:lstStyle/>
          <a:p>
            <a:r>
              <a:rPr lang="en-US" sz="2800" b="1" u="sng"/>
              <a:t>mySQL</a:t>
            </a:r>
          </a:p>
        </p:txBody>
      </p:sp>
      <p:sp>
        <p:nvSpPr>
          <p:cNvPr id="40" name="TextBox 39">
            <a:extLst>
              <a:ext uri="{FF2B5EF4-FFF2-40B4-BE49-F238E27FC236}">
                <a16:creationId xmlns:a16="http://schemas.microsoft.com/office/drawing/2014/main" id="{4943D039-E3FA-4227-856D-B329D05F6DB2}"/>
              </a:ext>
            </a:extLst>
          </p:cNvPr>
          <p:cNvSpPr txBox="1"/>
          <p:nvPr/>
        </p:nvSpPr>
        <p:spPr>
          <a:xfrm>
            <a:off x="5295082" y="1846146"/>
            <a:ext cx="6686385" cy="523220"/>
          </a:xfrm>
          <a:prstGeom prst="rect">
            <a:avLst/>
          </a:prstGeom>
          <a:noFill/>
        </p:spPr>
        <p:txBody>
          <a:bodyPr wrap="square" rtlCol="0">
            <a:spAutoFit/>
          </a:bodyPr>
          <a:lstStyle/>
          <a:p>
            <a:r>
              <a:rPr lang="en-US" sz="1400"/>
              <a:t>This would return the number of rows from the table that were selected, i.e., 4 with the first command (SELECT…FROM…), and 2 with the second (SELECT…FROM…WHERE…)</a:t>
            </a:r>
          </a:p>
        </p:txBody>
      </p:sp>
      <p:sp>
        <p:nvSpPr>
          <p:cNvPr id="41" name="TextBox 40">
            <a:extLst>
              <a:ext uri="{FF2B5EF4-FFF2-40B4-BE49-F238E27FC236}">
                <a16:creationId xmlns:a16="http://schemas.microsoft.com/office/drawing/2014/main" id="{CB78B2B9-EEF0-4990-A956-E67A04A93AA6}"/>
              </a:ext>
            </a:extLst>
          </p:cNvPr>
          <p:cNvSpPr txBox="1"/>
          <p:nvPr/>
        </p:nvSpPr>
        <p:spPr>
          <a:xfrm>
            <a:off x="320511" y="1873708"/>
            <a:ext cx="4268541" cy="338554"/>
          </a:xfrm>
          <a:prstGeom prst="rect">
            <a:avLst/>
          </a:prstGeom>
          <a:noFill/>
        </p:spPr>
        <p:txBody>
          <a:bodyPr wrap="none" rtlCol="0">
            <a:spAutoFit/>
          </a:bodyPr>
          <a:lstStyle/>
          <a:p>
            <a:r>
              <a:rPr lang="en-US" sz="1600"/>
              <a:t>$conn-&gt;query(“a_SQL_command”)-&gt;num_rows</a:t>
            </a:r>
          </a:p>
        </p:txBody>
      </p:sp>
      <mc:AlternateContent xmlns:mc="http://schemas.openxmlformats.org/markup-compatibility/2006" xmlns:p14="http://schemas.microsoft.com/office/powerpoint/2010/main">
        <mc:Choice Requires="p14">
          <p:contentPart p14:bwMode="auto" r:id="rId3">
            <p14:nvContentPartPr>
              <p14:cNvPr id="42" name="Ink 41">
                <a:extLst>
                  <a:ext uri="{FF2B5EF4-FFF2-40B4-BE49-F238E27FC236}">
                    <a16:creationId xmlns:a16="http://schemas.microsoft.com/office/drawing/2014/main" id="{3F63EF4E-9208-4365-B6E1-621080DF50E2}"/>
                  </a:ext>
                </a:extLst>
              </p14:cNvPr>
              <p14:cNvContentPartPr/>
              <p14:nvPr/>
            </p14:nvContentPartPr>
            <p14:xfrm>
              <a:off x="4496195" y="2065280"/>
              <a:ext cx="713880" cy="21240"/>
            </p14:xfrm>
          </p:contentPart>
        </mc:Choice>
        <mc:Fallback xmlns="">
          <p:pic>
            <p:nvPicPr>
              <p:cNvPr id="42" name="Ink 41">
                <a:extLst>
                  <a:ext uri="{FF2B5EF4-FFF2-40B4-BE49-F238E27FC236}">
                    <a16:creationId xmlns:a16="http://schemas.microsoft.com/office/drawing/2014/main" id="{3F63EF4E-9208-4365-B6E1-621080DF50E2}"/>
                  </a:ext>
                </a:extLst>
              </p:cNvPr>
              <p:cNvPicPr/>
              <p:nvPr/>
            </p:nvPicPr>
            <p:blipFill>
              <a:blip r:embed="rId4"/>
              <a:stretch>
                <a:fillRect/>
              </a:stretch>
            </p:blipFill>
            <p:spPr>
              <a:xfrm>
                <a:off x="4487195" y="2056280"/>
                <a:ext cx="731520" cy="38880"/>
              </a:xfrm>
              <a:prstGeom prst="rect">
                <a:avLst/>
              </a:prstGeom>
            </p:spPr>
          </p:pic>
        </mc:Fallback>
      </mc:AlternateContent>
      <p:sp>
        <p:nvSpPr>
          <p:cNvPr id="43" name="TextBox 42">
            <a:extLst>
              <a:ext uri="{FF2B5EF4-FFF2-40B4-BE49-F238E27FC236}">
                <a16:creationId xmlns:a16="http://schemas.microsoft.com/office/drawing/2014/main" id="{D8C40CBC-474A-4088-B02D-071921C2277A}"/>
              </a:ext>
            </a:extLst>
          </p:cNvPr>
          <p:cNvSpPr txBox="1"/>
          <p:nvPr/>
        </p:nvSpPr>
        <p:spPr>
          <a:xfrm>
            <a:off x="5503667" y="2521660"/>
            <a:ext cx="6044168" cy="738664"/>
          </a:xfrm>
          <a:prstGeom prst="rect">
            <a:avLst/>
          </a:prstGeom>
          <a:noFill/>
        </p:spPr>
        <p:txBody>
          <a:bodyPr wrap="square" rtlCol="0">
            <a:spAutoFit/>
          </a:bodyPr>
          <a:lstStyle/>
          <a:p>
            <a:r>
              <a:rPr lang="en-US" sz="1400"/>
              <a:t>It seems this command will return the first row of data.  And if you call it again, it will return the second row of data.  The data in the row can be accessed in a manner similar to how we access data from dictionaries in Python.  </a:t>
            </a:r>
          </a:p>
        </p:txBody>
      </p:sp>
      <p:sp>
        <p:nvSpPr>
          <p:cNvPr id="44" name="TextBox 43">
            <a:extLst>
              <a:ext uri="{FF2B5EF4-FFF2-40B4-BE49-F238E27FC236}">
                <a16:creationId xmlns:a16="http://schemas.microsoft.com/office/drawing/2014/main" id="{CF341F00-28EF-4C9B-B651-46DC9851EA1F}"/>
              </a:ext>
            </a:extLst>
          </p:cNvPr>
          <p:cNvSpPr txBox="1"/>
          <p:nvPr/>
        </p:nvSpPr>
        <p:spPr>
          <a:xfrm>
            <a:off x="320511" y="2478281"/>
            <a:ext cx="4411657" cy="338554"/>
          </a:xfrm>
          <a:prstGeom prst="rect">
            <a:avLst/>
          </a:prstGeom>
          <a:noFill/>
        </p:spPr>
        <p:txBody>
          <a:bodyPr wrap="none" rtlCol="0">
            <a:spAutoFit/>
          </a:bodyPr>
          <a:lstStyle/>
          <a:p>
            <a:r>
              <a:rPr lang="en-US" sz="1600"/>
              <a:t>$conn-&gt;query(“a_SQL_command”)-&gt;fetch_assoc()</a:t>
            </a:r>
          </a:p>
        </p:txBody>
      </p:sp>
      <p:sp>
        <p:nvSpPr>
          <p:cNvPr id="46" name="TextBox 45">
            <a:extLst>
              <a:ext uri="{FF2B5EF4-FFF2-40B4-BE49-F238E27FC236}">
                <a16:creationId xmlns:a16="http://schemas.microsoft.com/office/drawing/2014/main" id="{02DBC7D7-9DF4-402D-83DE-8C490FE188F1}"/>
              </a:ext>
            </a:extLst>
          </p:cNvPr>
          <p:cNvSpPr txBox="1"/>
          <p:nvPr/>
        </p:nvSpPr>
        <p:spPr>
          <a:xfrm>
            <a:off x="5503667" y="3260324"/>
            <a:ext cx="5841536" cy="338554"/>
          </a:xfrm>
          <a:prstGeom prst="rect">
            <a:avLst/>
          </a:prstGeom>
          <a:noFill/>
        </p:spPr>
        <p:txBody>
          <a:bodyPr wrap="none" rtlCol="0">
            <a:spAutoFit/>
          </a:bodyPr>
          <a:lstStyle/>
          <a:p>
            <a:r>
              <a:rPr lang="en-US" sz="1600"/>
              <a:t>$conn-&gt;query(“a_SQL_command”)-&gt;fetch_assoc()[“column_name”]</a:t>
            </a:r>
          </a:p>
        </p:txBody>
      </p:sp>
      <p:sp>
        <p:nvSpPr>
          <p:cNvPr id="11" name="TextBox 10">
            <a:extLst>
              <a:ext uri="{FF2B5EF4-FFF2-40B4-BE49-F238E27FC236}">
                <a16:creationId xmlns:a16="http://schemas.microsoft.com/office/drawing/2014/main" id="{9A5CD6CC-1EFB-4E4E-B708-FD18FF6C6CEB}"/>
              </a:ext>
            </a:extLst>
          </p:cNvPr>
          <p:cNvSpPr txBox="1"/>
          <p:nvPr/>
        </p:nvSpPr>
        <p:spPr>
          <a:xfrm>
            <a:off x="320511" y="1084886"/>
            <a:ext cx="10229502" cy="338554"/>
          </a:xfrm>
          <a:prstGeom prst="rect">
            <a:avLst/>
          </a:prstGeom>
          <a:noFill/>
        </p:spPr>
        <p:txBody>
          <a:bodyPr wrap="square" rtlCol="0">
            <a:spAutoFit/>
          </a:bodyPr>
          <a:lstStyle/>
          <a:p>
            <a:r>
              <a:rPr lang="en-US" sz="1600" dirty="0"/>
              <a:t>Then we can extract the individual rows as follows (we’re presuming that </a:t>
            </a:r>
            <a:r>
              <a:rPr lang="en-US" sz="1600" dirty="0" err="1"/>
              <a:t>a_SQL_command</a:t>
            </a:r>
            <a:r>
              <a:rPr lang="en-US" sz="1600" dirty="0"/>
              <a:t> is a SELECT command).  </a:t>
            </a:r>
            <a:endParaRPr lang="en-US" sz="2000" dirty="0"/>
          </a:p>
        </p:txBody>
      </p:sp>
      <mc:AlternateContent xmlns:mc="http://schemas.openxmlformats.org/markup-compatibility/2006" xmlns:p14="http://schemas.microsoft.com/office/powerpoint/2010/main">
        <mc:Choice Requires="p14">
          <p:contentPart p14:bwMode="auto" r:id="rId5">
            <p14:nvContentPartPr>
              <p14:cNvPr id="20" name="Ink 19">
                <a:extLst>
                  <a:ext uri="{FF2B5EF4-FFF2-40B4-BE49-F238E27FC236}">
                    <a16:creationId xmlns:a16="http://schemas.microsoft.com/office/drawing/2014/main" id="{9F00805B-E167-474D-BDCD-4ED85B49DC9E}"/>
                  </a:ext>
                </a:extLst>
              </p14:cNvPr>
              <p14:cNvContentPartPr/>
              <p14:nvPr/>
            </p14:nvContentPartPr>
            <p14:xfrm>
              <a:off x="4656840" y="2721453"/>
              <a:ext cx="713880" cy="21240"/>
            </p14:xfrm>
          </p:contentPart>
        </mc:Choice>
        <mc:Fallback xmlns="">
          <p:pic>
            <p:nvPicPr>
              <p:cNvPr id="20" name="Ink 19">
                <a:extLst>
                  <a:ext uri="{FF2B5EF4-FFF2-40B4-BE49-F238E27FC236}">
                    <a16:creationId xmlns:a16="http://schemas.microsoft.com/office/drawing/2014/main" id="{9F00805B-E167-474D-BDCD-4ED85B49DC9E}"/>
                  </a:ext>
                </a:extLst>
              </p:cNvPr>
              <p:cNvPicPr/>
              <p:nvPr/>
            </p:nvPicPr>
            <p:blipFill>
              <a:blip r:embed="rId4"/>
              <a:stretch>
                <a:fillRect/>
              </a:stretch>
            </p:blipFill>
            <p:spPr>
              <a:xfrm>
                <a:off x="4647840" y="2712453"/>
                <a:ext cx="731520" cy="38880"/>
              </a:xfrm>
              <a:prstGeom prst="rect">
                <a:avLst/>
              </a:prstGeom>
            </p:spPr>
          </p:pic>
        </mc:Fallback>
      </mc:AlternateContent>
      <p:sp>
        <p:nvSpPr>
          <p:cNvPr id="19" name="TextBox 18">
            <a:extLst>
              <a:ext uri="{FF2B5EF4-FFF2-40B4-BE49-F238E27FC236}">
                <a16:creationId xmlns:a16="http://schemas.microsoft.com/office/drawing/2014/main" id="{6923D53A-EEA6-4493-AE92-5BB8EA1BA5C9}"/>
              </a:ext>
            </a:extLst>
          </p:cNvPr>
          <p:cNvSpPr txBox="1"/>
          <p:nvPr/>
        </p:nvSpPr>
        <p:spPr>
          <a:xfrm>
            <a:off x="5578994" y="3934569"/>
            <a:ext cx="6468461" cy="738664"/>
          </a:xfrm>
          <a:prstGeom prst="rect">
            <a:avLst/>
          </a:prstGeom>
          <a:noFill/>
        </p:spPr>
        <p:txBody>
          <a:bodyPr wrap="square" rtlCol="0">
            <a:spAutoFit/>
          </a:bodyPr>
          <a:lstStyle/>
          <a:p>
            <a:r>
              <a:rPr lang="en-US" sz="1400" dirty="0"/>
              <a:t>Seems this command does same as above, sequentially accessing  first row, then second, etc.  But to access elements, now we refer to them by their numerical index in the array/row:</a:t>
            </a:r>
          </a:p>
        </p:txBody>
      </p:sp>
      <p:sp>
        <p:nvSpPr>
          <p:cNvPr id="21" name="TextBox 20">
            <a:extLst>
              <a:ext uri="{FF2B5EF4-FFF2-40B4-BE49-F238E27FC236}">
                <a16:creationId xmlns:a16="http://schemas.microsoft.com/office/drawing/2014/main" id="{AE522951-FA31-4629-A81E-F2E8F46DECE0}"/>
              </a:ext>
            </a:extLst>
          </p:cNvPr>
          <p:cNvSpPr txBox="1"/>
          <p:nvPr/>
        </p:nvSpPr>
        <p:spPr>
          <a:xfrm>
            <a:off x="320511" y="3934569"/>
            <a:ext cx="4231158" cy="338554"/>
          </a:xfrm>
          <a:prstGeom prst="rect">
            <a:avLst/>
          </a:prstGeom>
          <a:noFill/>
        </p:spPr>
        <p:txBody>
          <a:bodyPr wrap="none" rtlCol="0">
            <a:spAutoFit/>
          </a:bodyPr>
          <a:lstStyle/>
          <a:p>
            <a:r>
              <a:rPr lang="en-US" sz="1600"/>
              <a:t>$conn-&gt;query(“a_SQL_command”)-&gt;fetch_row()</a:t>
            </a:r>
          </a:p>
        </p:txBody>
      </p:sp>
      <p:sp>
        <p:nvSpPr>
          <p:cNvPr id="22" name="TextBox 21">
            <a:extLst>
              <a:ext uri="{FF2B5EF4-FFF2-40B4-BE49-F238E27FC236}">
                <a16:creationId xmlns:a16="http://schemas.microsoft.com/office/drawing/2014/main" id="{E4516C6A-D8C5-480C-BE27-BFE19A588BA6}"/>
              </a:ext>
            </a:extLst>
          </p:cNvPr>
          <p:cNvSpPr txBox="1"/>
          <p:nvPr/>
        </p:nvSpPr>
        <p:spPr>
          <a:xfrm>
            <a:off x="5578994" y="4743558"/>
            <a:ext cx="4458785" cy="338554"/>
          </a:xfrm>
          <a:prstGeom prst="rect">
            <a:avLst/>
          </a:prstGeom>
          <a:noFill/>
        </p:spPr>
        <p:txBody>
          <a:bodyPr wrap="none" rtlCol="0">
            <a:spAutoFit/>
          </a:bodyPr>
          <a:lstStyle/>
          <a:p>
            <a:r>
              <a:rPr lang="en-US" sz="1600"/>
              <a:t>$conn-&gt;query(“a_SQL_command”)-&gt;fetch_row()[#]</a:t>
            </a:r>
          </a:p>
        </p:txBody>
      </p:sp>
      <mc:AlternateContent xmlns:mc="http://schemas.openxmlformats.org/markup-compatibility/2006" xmlns:p14="http://schemas.microsoft.com/office/powerpoint/2010/main">
        <mc:Choice Requires="p14">
          <p:contentPart p14:bwMode="auto" r:id="rId6">
            <p14:nvContentPartPr>
              <p14:cNvPr id="23" name="Ink 22">
                <a:extLst>
                  <a:ext uri="{FF2B5EF4-FFF2-40B4-BE49-F238E27FC236}">
                    <a16:creationId xmlns:a16="http://schemas.microsoft.com/office/drawing/2014/main" id="{B55E4019-AA79-41E6-9C42-EBB6E17A259C}"/>
                  </a:ext>
                </a:extLst>
              </p14:cNvPr>
              <p14:cNvContentPartPr/>
              <p14:nvPr/>
            </p14:nvContentPartPr>
            <p14:xfrm>
              <a:off x="4732168" y="4134362"/>
              <a:ext cx="713880" cy="21240"/>
            </p14:xfrm>
          </p:contentPart>
        </mc:Choice>
        <mc:Fallback xmlns="">
          <p:pic>
            <p:nvPicPr>
              <p:cNvPr id="23" name="Ink 22">
                <a:extLst>
                  <a:ext uri="{FF2B5EF4-FFF2-40B4-BE49-F238E27FC236}">
                    <a16:creationId xmlns:a16="http://schemas.microsoft.com/office/drawing/2014/main" id="{B55E4019-AA79-41E6-9C42-EBB6E17A259C}"/>
                  </a:ext>
                </a:extLst>
              </p:cNvPr>
              <p:cNvPicPr/>
              <p:nvPr/>
            </p:nvPicPr>
            <p:blipFill>
              <a:blip r:embed="rId4"/>
              <a:stretch>
                <a:fillRect/>
              </a:stretch>
            </p:blipFill>
            <p:spPr>
              <a:xfrm>
                <a:off x="4723168" y="4125362"/>
                <a:ext cx="731520" cy="38880"/>
              </a:xfrm>
              <a:prstGeom prst="rect">
                <a:avLst/>
              </a:prstGeom>
            </p:spPr>
          </p:pic>
        </mc:Fallback>
      </mc:AlternateContent>
      <p:sp>
        <p:nvSpPr>
          <p:cNvPr id="15" name="TextBox 14">
            <a:extLst>
              <a:ext uri="{FF2B5EF4-FFF2-40B4-BE49-F238E27FC236}">
                <a16:creationId xmlns:a16="http://schemas.microsoft.com/office/drawing/2014/main" id="{E8644A81-339B-4103-A7D4-382B4F8359C7}"/>
              </a:ext>
            </a:extLst>
          </p:cNvPr>
          <p:cNvSpPr txBox="1"/>
          <p:nvPr/>
        </p:nvSpPr>
        <p:spPr>
          <a:xfrm>
            <a:off x="320511" y="5393382"/>
            <a:ext cx="10689995" cy="584775"/>
          </a:xfrm>
          <a:prstGeom prst="rect">
            <a:avLst/>
          </a:prstGeom>
          <a:noFill/>
        </p:spPr>
        <p:txBody>
          <a:bodyPr wrap="square" rtlCol="0">
            <a:spAutoFit/>
          </a:bodyPr>
          <a:lstStyle/>
          <a:p>
            <a:r>
              <a:rPr lang="en-US" sz="1600" dirty="0"/>
              <a:t>And again, we’d probably want to set this equal to some variable $var = $conn-&gt;query(“</a:t>
            </a:r>
            <a:r>
              <a:rPr lang="en-US" sz="1600" dirty="0" err="1"/>
              <a:t>a_SQL_command</a:t>
            </a:r>
            <a:r>
              <a:rPr lang="en-US" sz="1600" dirty="0"/>
              <a:t>”)-&gt;fetch()_</a:t>
            </a:r>
            <a:r>
              <a:rPr lang="en-US" sz="1600" dirty="0" err="1"/>
              <a:t>assoc</a:t>
            </a:r>
            <a:r>
              <a:rPr lang="en-US" sz="1600" dirty="0"/>
              <a:t>(), or whatever.</a:t>
            </a:r>
            <a:endParaRPr lang="en-US" sz="2000" dirty="0"/>
          </a:p>
        </p:txBody>
      </p:sp>
    </p:spTree>
    <p:extLst>
      <p:ext uri="{BB962C8B-B14F-4D97-AF65-F5344CB8AC3E}">
        <p14:creationId xmlns:p14="http://schemas.microsoft.com/office/powerpoint/2010/main" val="24361488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66267" y="60700"/>
            <a:ext cx="1545997" cy="523220"/>
          </a:xfrm>
          <a:prstGeom prst="rect">
            <a:avLst/>
          </a:prstGeom>
          <a:noFill/>
        </p:spPr>
        <p:txBody>
          <a:bodyPr wrap="square" rtlCol="0">
            <a:spAutoFit/>
          </a:bodyPr>
          <a:lstStyle/>
          <a:p>
            <a:r>
              <a:rPr lang="en-US" sz="2800" b="1" u="sng"/>
              <a:t>mySQL</a:t>
            </a:r>
          </a:p>
        </p:txBody>
      </p:sp>
      <p:sp>
        <p:nvSpPr>
          <p:cNvPr id="10" name="TextBox 9">
            <a:extLst>
              <a:ext uri="{FF2B5EF4-FFF2-40B4-BE49-F238E27FC236}">
                <a16:creationId xmlns:a16="http://schemas.microsoft.com/office/drawing/2014/main" id="{43283A28-7859-4C48-AAA0-9B88AD785A1E}"/>
              </a:ext>
            </a:extLst>
          </p:cNvPr>
          <p:cNvSpPr txBox="1"/>
          <p:nvPr/>
        </p:nvSpPr>
        <p:spPr>
          <a:xfrm>
            <a:off x="329055" y="970893"/>
            <a:ext cx="6504363" cy="338554"/>
          </a:xfrm>
          <a:prstGeom prst="rect">
            <a:avLst/>
          </a:prstGeom>
          <a:noFill/>
        </p:spPr>
        <p:txBody>
          <a:bodyPr wrap="square" rtlCol="0">
            <a:spAutoFit/>
          </a:bodyPr>
          <a:lstStyle/>
          <a:p>
            <a:r>
              <a:rPr lang="en-US" sz="1600"/>
              <a:t>For instance, I had a Comment_Table in d8abase that looked like this:</a:t>
            </a:r>
            <a:endParaRPr lang="en-US"/>
          </a:p>
        </p:txBody>
      </p:sp>
      <p:pic>
        <p:nvPicPr>
          <p:cNvPr id="48" name="Picture 47">
            <a:extLst>
              <a:ext uri="{FF2B5EF4-FFF2-40B4-BE49-F238E27FC236}">
                <a16:creationId xmlns:a16="http://schemas.microsoft.com/office/drawing/2014/main" id="{517D5AEB-B11C-4DF1-91D1-A21FE0133CBC}"/>
              </a:ext>
            </a:extLst>
          </p:cNvPr>
          <p:cNvPicPr>
            <a:picLocks noChangeAspect="1"/>
          </p:cNvPicPr>
          <p:nvPr/>
        </p:nvPicPr>
        <p:blipFill>
          <a:blip r:embed="rId3"/>
          <a:stretch>
            <a:fillRect/>
          </a:stretch>
        </p:blipFill>
        <p:spPr>
          <a:xfrm>
            <a:off x="307060" y="2929331"/>
            <a:ext cx="8911842" cy="1190181"/>
          </a:xfrm>
          <a:prstGeom prst="rect">
            <a:avLst/>
          </a:prstGeom>
        </p:spPr>
      </p:pic>
      <p:pic>
        <p:nvPicPr>
          <p:cNvPr id="4" name="Picture 3">
            <a:extLst>
              <a:ext uri="{FF2B5EF4-FFF2-40B4-BE49-F238E27FC236}">
                <a16:creationId xmlns:a16="http://schemas.microsoft.com/office/drawing/2014/main" id="{2602334E-5CCB-4F10-983C-AA944E75A0D7}"/>
              </a:ext>
            </a:extLst>
          </p:cNvPr>
          <p:cNvPicPr>
            <a:picLocks noChangeAspect="1"/>
          </p:cNvPicPr>
          <p:nvPr/>
        </p:nvPicPr>
        <p:blipFill>
          <a:blip r:embed="rId4"/>
          <a:stretch>
            <a:fillRect/>
          </a:stretch>
        </p:blipFill>
        <p:spPr>
          <a:xfrm>
            <a:off x="329056" y="1676937"/>
            <a:ext cx="1657350" cy="657225"/>
          </a:xfrm>
          <a:prstGeom prst="rect">
            <a:avLst/>
          </a:prstGeom>
        </p:spPr>
      </p:pic>
      <p:sp>
        <p:nvSpPr>
          <p:cNvPr id="5" name="TextBox 4">
            <a:extLst>
              <a:ext uri="{FF2B5EF4-FFF2-40B4-BE49-F238E27FC236}">
                <a16:creationId xmlns:a16="http://schemas.microsoft.com/office/drawing/2014/main" id="{F21236AD-DC41-4A70-AD39-8D0294BA2756}"/>
              </a:ext>
            </a:extLst>
          </p:cNvPr>
          <p:cNvSpPr txBox="1"/>
          <p:nvPr/>
        </p:nvSpPr>
        <p:spPr>
          <a:xfrm>
            <a:off x="329056" y="1432762"/>
            <a:ext cx="1828800" cy="338554"/>
          </a:xfrm>
          <a:prstGeom prst="rect">
            <a:avLst/>
          </a:prstGeom>
          <a:noFill/>
        </p:spPr>
        <p:txBody>
          <a:bodyPr wrap="square" rtlCol="0">
            <a:spAutoFit/>
          </a:bodyPr>
          <a:lstStyle/>
          <a:p>
            <a:r>
              <a:rPr lang="en-US" sz="1600" b="1"/>
              <a:t>Comment_Table</a:t>
            </a:r>
            <a:endParaRPr lang="en-US" b="1"/>
          </a:p>
        </p:txBody>
      </p:sp>
      <p:sp>
        <p:nvSpPr>
          <p:cNvPr id="23" name="TextBox 22">
            <a:extLst>
              <a:ext uri="{FF2B5EF4-FFF2-40B4-BE49-F238E27FC236}">
                <a16:creationId xmlns:a16="http://schemas.microsoft.com/office/drawing/2014/main" id="{A2073451-D00B-4703-96BC-98E423BD2EC3}"/>
              </a:ext>
            </a:extLst>
          </p:cNvPr>
          <p:cNvSpPr txBox="1"/>
          <p:nvPr/>
        </p:nvSpPr>
        <p:spPr>
          <a:xfrm>
            <a:off x="329056" y="2433488"/>
            <a:ext cx="5505254" cy="338554"/>
          </a:xfrm>
          <a:prstGeom prst="rect">
            <a:avLst/>
          </a:prstGeom>
          <a:noFill/>
        </p:spPr>
        <p:txBody>
          <a:bodyPr wrap="square" rtlCol="0">
            <a:spAutoFit/>
          </a:bodyPr>
          <a:lstStyle/>
          <a:p>
            <a:r>
              <a:rPr lang="en-US" sz="1600"/>
              <a:t>And when I run the following commands in a php bracket:</a:t>
            </a:r>
            <a:endParaRPr lang="en-US"/>
          </a:p>
        </p:txBody>
      </p:sp>
      <p:sp>
        <p:nvSpPr>
          <p:cNvPr id="24" name="TextBox 23">
            <a:extLst>
              <a:ext uri="{FF2B5EF4-FFF2-40B4-BE49-F238E27FC236}">
                <a16:creationId xmlns:a16="http://schemas.microsoft.com/office/drawing/2014/main" id="{12A0E17A-708E-4528-B6BC-A9EF17A46A75}"/>
              </a:ext>
            </a:extLst>
          </p:cNvPr>
          <p:cNvSpPr txBox="1"/>
          <p:nvPr/>
        </p:nvSpPr>
        <p:spPr>
          <a:xfrm>
            <a:off x="307060" y="4322880"/>
            <a:ext cx="5505254" cy="338554"/>
          </a:xfrm>
          <a:prstGeom prst="rect">
            <a:avLst/>
          </a:prstGeom>
          <a:noFill/>
        </p:spPr>
        <p:txBody>
          <a:bodyPr wrap="square" rtlCol="0">
            <a:spAutoFit/>
          </a:bodyPr>
          <a:lstStyle/>
          <a:p>
            <a:r>
              <a:rPr lang="en-US" sz="1600"/>
              <a:t>I got the output:</a:t>
            </a:r>
            <a:endParaRPr lang="en-US"/>
          </a:p>
        </p:txBody>
      </p:sp>
      <p:pic>
        <p:nvPicPr>
          <p:cNvPr id="7" name="Picture 6">
            <a:extLst>
              <a:ext uri="{FF2B5EF4-FFF2-40B4-BE49-F238E27FC236}">
                <a16:creationId xmlns:a16="http://schemas.microsoft.com/office/drawing/2014/main" id="{49BD1C82-6B7F-45D4-9183-5E736B413CC0}"/>
              </a:ext>
            </a:extLst>
          </p:cNvPr>
          <p:cNvPicPr>
            <a:picLocks noChangeAspect="1"/>
          </p:cNvPicPr>
          <p:nvPr/>
        </p:nvPicPr>
        <p:blipFill>
          <a:blip r:embed="rId5"/>
          <a:stretch>
            <a:fillRect/>
          </a:stretch>
        </p:blipFill>
        <p:spPr>
          <a:xfrm>
            <a:off x="373048" y="4780994"/>
            <a:ext cx="457200" cy="390525"/>
          </a:xfrm>
          <a:prstGeom prst="rect">
            <a:avLst/>
          </a:prstGeom>
        </p:spPr>
      </p:pic>
    </p:spTree>
    <p:extLst>
      <p:ext uri="{BB962C8B-B14F-4D97-AF65-F5344CB8AC3E}">
        <p14:creationId xmlns:p14="http://schemas.microsoft.com/office/powerpoint/2010/main" val="23323501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66267" y="60700"/>
            <a:ext cx="1545997" cy="523220"/>
          </a:xfrm>
          <a:prstGeom prst="rect">
            <a:avLst/>
          </a:prstGeom>
          <a:noFill/>
        </p:spPr>
        <p:txBody>
          <a:bodyPr wrap="square" rtlCol="0">
            <a:spAutoFit/>
          </a:bodyPr>
          <a:lstStyle/>
          <a:p>
            <a:r>
              <a:rPr lang="en-US" sz="2800" b="1" u="sng"/>
              <a:t>mySQL</a:t>
            </a:r>
          </a:p>
        </p:txBody>
      </p:sp>
      <p:sp>
        <p:nvSpPr>
          <p:cNvPr id="10" name="TextBox 9">
            <a:extLst>
              <a:ext uri="{FF2B5EF4-FFF2-40B4-BE49-F238E27FC236}">
                <a16:creationId xmlns:a16="http://schemas.microsoft.com/office/drawing/2014/main" id="{43283A28-7859-4C48-AAA0-9B88AD785A1E}"/>
              </a:ext>
            </a:extLst>
          </p:cNvPr>
          <p:cNvSpPr txBox="1"/>
          <p:nvPr/>
        </p:nvSpPr>
        <p:spPr>
          <a:xfrm>
            <a:off x="373048" y="1366819"/>
            <a:ext cx="11445904" cy="338554"/>
          </a:xfrm>
          <a:prstGeom prst="rect">
            <a:avLst/>
          </a:prstGeom>
          <a:noFill/>
        </p:spPr>
        <p:txBody>
          <a:bodyPr wrap="square" rtlCol="0">
            <a:spAutoFit/>
          </a:bodyPr>
          <a:lstStyle/>
          <a:p>
            <a:r>
              <a:rPr lang="en-US" sz="1600"/>
              <a:t>Once you open the connection, you can do multiple queries.  For instance, here I inserted information into a table, and then extracted it.  </a:t>
            </a:r>
            <a:endParaRPr lang="en-US"/>
          </a:p>
        </p:txBody>
      </p:sp>
      <p:pic>
        <p:nvPicPr>
          <p:cNvPr id="6" name="Picture 5">
            <a:extLst>
              <a:ext uri="{FF2B5EF4-FFF2-40B4-BE49-F238E27FC236}">
                <a16:creationId xmlns:a16="http://schemas.microsoft.com/office/drawing/2014/main" id="{4E1FEF96-34F5-4B79-B317-1A1657868605}"/>
              </a:ext>
            </a:extLst>
          </p:cNvPr>
          <p:cNvPicPr>
            <a:picLocks noChangeAspect="1"/>
          </p:cNvPicPr>
          <p:nvPr/>
        </p:nvPicPr>
        <p:blipFill>
          <a:blip r:embed="rId3"/>
          <a:stretch>
            <a:fillRect/>
          </a:stretch>
        </p:blipFill>
        <p:spPr>
          <a:xfrm>
            <a:off x="373048" y="1942221"/>
            <a:ext cx="8705850" cy="2095500"/>
          </a:xfrm>
          <a:prstGeom prst="rect">
            <a:avLst/>
          </a:prstGeom>
        </p:spPr>
      </p:pic>
      <p:sp>
        <p:nvSpPr>
          <p:cNvPr id="5" name="TextBox 4">
            <a:extLst>
              <a:ext uri="{FF2B5EF4-FFF2-40B4-BE49-F238E27FC236}">
                <a16:creationId xmlns:a16="http://schemas.microsoft.com/office/drawing/2014/main" id="{A86A2A73-DEC6-474F-B774-55D6D51122BC}"/>
              </a:ext>
            </a:extLst>
          </p:cNvPr>
          <p:cNvSpPr txBox="1"/>
          <p:nvPr/>
        </p:nvSpPr>
        <p:spPr>
          <a:xfrm>
            <a:off x="5713596" y="4514981"/>
            <a:ext cx="4900985" cy="1169551"/>
          </a:xfrm>
          <a:prstGeom prst="rect">
            <a:avLst/>
          </a:prstGeom>
          <a:noFill/>
        </p:spPr>
        <p:txBody>
          <a:bodyPr wrap="square" rtlCol="0">
            <a:spAutoFit/>
          </a:bodyPr>
          <a:lstStyle/>
          <a:p>
            <a:r>
              <a:rPr lang="en-US" sz="1400"/>
              <a:t>Note the ‘ ‘ around the values. Apparently the </a:t>
            </a:r>
            <a:r>
              <a:rPr lang="en-US" sz="1400" b="1"/>
              <a:t>single</a:t>
            </a:r>
            <a:r>
              <a:rPr lang="en-US" sz="1400"/>
              <a:t> quote marks ‘ are needed even around data collected from forms, and other php strings, which is weird, ‘cause I thought they’d already implicitly have ‘ ’ around them.  But….so general rule is just put ‘ ‘ around CHARs regardless.</a:t>
            </a:r>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17ADB6C7-346C-4169-AE6E-AC0DC52BD639}"/>
                  </a:ext>
                </a:extLst>
              </p14:cNvPr>
              <p14:cNvContentPartPr/>
              <p14:nvPr/>
            </p14:nvContentPartPr>
            <p14:xfrm>
              <a:off x="6282112" y="2565588"/>
              <a:ext cx="1820880" cy="396000"/>
            </p14:xfrm>
          </p:contentPart>
        </mc:Choice>
        <mc:Fallback xmlns="">
          <p:pic>
            <p:nvPicPr>
              <p:cNvPr id="3" name="Ink 2">
                <a:extLst>
                  <a:ext uri="{FF2B5EF4-FFF2-40B4-BE49-F238E27FC236}">
                    <a16:creationId xmlns:a16="http://schemas.microsoft.com/office/drawing/2014/main" id="{17ADB6C7-346C-4169-AE6E-AC0DC52BD639}"/>
                  </a:ext>
                </a:extLst>
              </p:cNvPr>
              <p:cNvPicPr/>
              <p:nvPr/>
            </p:nvPicPr>
            <p:blipFill>
              <a:blip r:embed="rId5"/>
              <a:stretch>
                <a:fillRect/>
              </a:stretch>
            </p:blipFill>
            <p:spPr>
              <a:xfrm>
                <a:off x="6273112" y="2556948"/>
                <a:ext cx="1838520" cy="4136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4" name="Ink 3">
                <a:extLst>
                  <a:ext uri="{FF2B5EF4-FFF2-40B4-BE49-F238E27FC236}">
                    <a16:creationId xmlns:a16="http://schemas.microsoft.com/office/drawing/2014/main" id="{CC52CF2D-50A5-49CB-BAD3-ECD1F5CEF734}"/>
                  </a:ext>
                </a:extLst>
              </p14:cNvPr>
              <p14:cNvContentPartPr/>
              <p14:nvPr/>
            </p14:nvContentPartPr>
            <p14:xfrm>
              <a:off x="7000312" y="2929908"/>
              <a:ext cx="524880" cy="1473480"/>
            </p14:xfrm>
          </p:contentPart>
        </mc:Choice>
        <mc:Fallback xmlns="">
          <p:pic>
            <p:nvPicPr>
              <p:cNvPr id="4" name="Ink 3">
                <a:extLst>
                  <a:ext uri="{FF2B5EF4-FFF2-40B4-BE49-F238E27FC236}">
                    <a16:creationId xmlns:a16="http://schemas.microsoft.com/office/drawing/2014/main" id="{CC52CF2D-50A5-49CB-BAD3-ECD1F5CEF734}"/>
                  </a:ext>
                </a:extLst>
              </p:cNvPr>
              <p:cNvPicPr/>
              <p:nvPr/>
            </p:nvPicPr>
            <p:blipFill>
              <a:blip r:embed="rId7"/>
              <a:stretch>
                <a:fillRect/>
              </a:stretch>
            </p:blipFill>
            <p:spPr>
              <a:xfrm>
                <a:off x="6991672" y="2921268"/>
                <a:ext cx="542520" cy="1491120"/>
              </a:xfrm>
              <a:prstGeom prst="rect">
                <a:avLst/>
              </a:prstGeom>
            </p:spPr>
          </p:pic>
        </mc:Fallback>
      </mc:AlternateContent>
    </p:spTree>
    <p:extLst>
      <p:ext uri="{BB962C8B-B14F-4D97-AF65-F5344CB8AC3E}">
        <p14:creationId xmlns:p14="http://schemas.microsoft.com/office/powerpoint/2010/main" val="3607231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676453" y="259236"/>
            <a:ext cx="4590853" cy="523220"/>
          </a:xfrm>
          <a:prstGeom prst="rect">
            <a:avLst/>
          </a:prstGeom>
          <a:noFill/>
        </p:spPr>
        <p:txBody>
          <a:bodyPr wrap="square" rtlCol="0">
            <a:spAutoFit/>
          </a:bodyPr>
          <a:lstStyle/>
          <a:p>
            <a:r>
              <a:rPr lang="en-US" sz="2800" b="1" u="sng"/>
              <a:t>General Structure of PHP file</a:t>
            </a:r>
          </a:p>
        </p:txBody>
      </p:sp>
      <p:sp>
        <p:nvSpPr>
          <p:cNvPr id="13" name="TextBox 12">
            <a:extLst>
              <a:ext uri="{FF2B5EF4-FFF2-40B4-BE49-F238E27FC236}">
                <a16:creationId xmlns:a16="http://schemas.microsoft.com/office/drawing/2014/main" id="{F08EFC90-8032-4D85-8343-97D41822EF83}"/>
              </a:ext>
            </a:extLst>
          </p:cNvPr>
          <p:cNvSpPr txBox="1"/>
          <p:nvPr/>
        </p:nvSpPr>
        <p:spPr>
          <a:xfrm>
            <a:off x="298583" y="1167349"/>
            <a:ext cx="10644720" cy="584775"/>
          </a:xfrm>
          <a:prstGeom prst="rect">
            <a:avLst/>
          </a:prstGeom>
          <a:noFill/>
        </p:spPr>
        <p:txBody>
          <a:bodyPr wrap="square">
            <a:spAutoFit/>
          </a:bodyPr>
          <a:lstStyle/>
          <a:p>
            <a:r>
              <a:rPr lang="en-US" sz="1600"/>
              <a:t>PHP is usually executed as a result of HTML form submission.  If the </a:t>
            </a:r>
            <a:r>
              <a:rPr lang="en-US" sz="1600" i="1"/>
              <a:t>action</a:t>
            </a:r>
            <a:r>
              <a:rPr lang="en-US" sz="1600"/>
              <a:t> attribute is left off, then after submit button is pressed, browser will look inside HTML file for php code to execute.  </a:t>
            </a:r>
            <a:r>
              <a:rPr lang="en-US" sz="1600">
                <a:solidFill>
                  <a:srgbClr val="0000FF"/>
                </a:solidFill>
              </a:rPr>
              <a:t>It must be separated by &lt;?php  ?&gt; brackets</a:t>
            </a:r>
            <a:r>
              <a:rPr lang="en-US" sz="1600"/>
              <a:t>.  </a:t>
            </a:r>
            <a:endParaRPr lang="en-US" sz="1600" dirty="0"/>
          </a:p>
        </p:txBody>
      </p:sp>
      <p:pic>
        <p:nvPicPr>
          <p:cNvPr id="5" name="Picture 4">
            <a:extLst>
              <a:ext uri="{FF2B5EF4-FFF2-40B4-BE49-F238E27FC236}">
                <a16:creationId xmlns:a16="http://schemas.microsoft.com/office/drawing/2014/main" id="{DF4CFB04-5B21-9B6D-D80C-A17D9E8A22B5}"/>
              </a:ext>
            </a:extLst>
          </p:cNvPr>
          <p:cNvPicPr>
            <a:picLocks noChangeAspect="1"/>
          </p:cNvPicPr>
          <p:nvPr/>
        </p:nvPicPr>
        <p:blipFill>
          <a:blip r:embed="rId3"/>
          <a:stretch>
            <a:fillRect/>
          </a:stretch>
        </p:blipFill>
        <p:spPr>
          <a:xfrm>
            <a:off x="839358" y="3232806"/>
            <a:ext cx="6942422" cy="2598645"/>
          </a:xfrm>
          <a:prstGeom prst="rect">
            <a:avLst/>
          </a:prstGeom>
        </p:spPr>
      </p:pic>
      <p:pic>
        <p:nvPicPr>
          <p:cNvPr id="10" name="Picture 9">
            <a:extLst>
              <a:ext uri="{FF2B5EF4-FFF2-40B4-BE49-F238E27FC236}">
                <a16:creationId xmlns:a16="http://schemas.microsoft.com/office/drawing/2014/main" id="{02A320AB-4C4A-96D7-C845-6C9FEFC931D4}"/>
              </a:ext>
            </a:extLst>
          </p:cNvPr>
          <p:cNvPicPr>
            <a:picLocks noChangeAspect="1"/>
          </p:cNvPicPr>
          <p:nvPr/>
        </p:nvPicPr>
        <p:blipFill>
          <a:blip r:embed="rId4"/>
          <a:stretch>
            <a:fillRect/>
          </a:stretch>
        </p:blipFill>
        <p:spPr>
          <a:xfrm>
            <a:off x="298583" y="5877685"/>
            <a:ext cx="1661304" cy="883997"/>
          </a:xfrm>
          <a:prstGeom prst="rect">
            <a:avLst/>
          </a:prstGeom>
        </p:spPr>
      </p:pic>
      <p:pic>
        <p:nvPicPr>
          <p:cNvPr id="14" name="Picture 13">
            <a:extLst>
              <a:ext uri="{FF2B5EF4-FFF2-40B4-BE49-F238E27FC236}">
                <a16:creationId xmlns:a16="http://schemas.microsoft.com/office/drawing/2014/main" id="{703F4179-8444-9D3B-E1AA-4EC961B270AB}"/>
              </a:ext>
            </a:extLst>
          </p:cNvPr>
          <p:cNvPicPr>
            <a:picLocks noChangeAspect="1"/>
          </p:cNvPicPr>
          <p:nvPr/>
        </p:nvPicPr>
        <p:blipFill>
          <a:blip r:embed="rId5"/>
          <a:stretch>
            <a:fillRect/>
          </a:stretch>
        </p:blipFill>
        <p:spPr>
          <a:xfrm>
            <a:off x="317343" y="2128157"/>
            <a:ext cx="3993226" cy="838273"/>
          </a:xfrm>
          <a:prstGeom prst="rect">
            <a:avLst/>
          </a:prstGeom>
        </p:spPr>
      </p:pic>
      <p:sp>
        <p:nvSpPr>
          <p:cNvPr id="16" name="TextBox 15">
            <a:extLst>
              <a:ext uri="{FF2B5EF4-FFF2-40B4-BE49-F238E27FC236}">
                <a16:creationId xmlns:a16="http://schemas.microsoft.com/office/drawing/2014/main" id="{8B32303E-28C5-761E-17FC-C209989C008C}"/>
              </a:ext>
            </a:extLst>
          </p:cNvPr>
          <p:cNvSpPr txBox="1"/>
          <p:nvPr/>
        </p:nvSpPr>
        <p:spPr>
          <a:xfrm flipH="1">
            <a:off x="8618964" y="3617628"/>
            <a:ext cx="3071637" cy="738664"/>
          </a:xfrm>
          <a:prstGeom prst="rect">
            <a:avLst/>
          </a:prstGeom>
          <a:noFill/>
        </p:spPr>
        <p:txBody>
          <a:bodyPr wrap="square" rtlCol="0">
            <a:spAutoFit/>
          </a:bodyPr>
          <a:lstStyle/>
          <a:p>
            <a:r>
              <a:rPr lang="en-US" sz="1400" dirty="0"/>
              <a:t>every code statement ends </a:t>
            </a:r>
            <a:r>
              <a:rPr lang="en-US" sz="1400"/>
              <a:t>with ;</a:t>
            </a:r>
          </a:p>
          <a:p>
            <a:r>
              <a:rPr lang="en-US" sz="1400"/>
              <a:t>and can have multiple &lt;?php  ?&gt; brackets within html file.  </a:t>
            </a:r>
            <a:endParaRPr lang="en-US" dirty="0"/>
          </a:p>
        </p:txBody>
      </p:sp>
      <mc:AlternateContent xmlns:mc="http://schemas.openxmlformats.org/markup-compatibility/2006" xmlns:p14="http://schemas.microsoft.com/office/powerpoint/2010/main">
        <mc:Choice Requires="p14">
          <p:contentPart p14:bwMode="auto" r:id="rId6">
            <p14:nvContentPartPr>
              <p14:cNvPr id="17" name="Ink 16">
                <a:extLst>
                  <a:ext uri="{FF2B5EF4-FFF2-40B4-BE49-F238E27FC236}">
                    <a16:creationId xmlns:a16="http://schemas.microsoft.com/office/drawing/2014/main" id="{18887ACD-C7F1-808D-68F8-F8C5DC39D44C}"/>
                  </a:ext>
                </a:extLst>
              </p14:cNvPr>
              <p14:cNvContentPartPr/>
              <p14:nvPr/>
            </p14:nvContentPartPr>
            <p14:xfrm>
              <a:off x="7914712" y="3825948"/>
              <a:ext cx="571320" cy="40320"/>
            </p14:xfrm>
          </p:contentPart>
        </mc:Choice>
        <mc:Fallback xmlns="">
          <p:pic>
            <p:nvPicPr>
              <p:cNvPr id="17" name="Ink 16">
                <a:extLst>
                  <a:ext uri="{FF2B5EF4-FFF2-40B4-BE49-F238E27FC236}">
                    <a16:creationId xmlns:a16="http://schemas.microsoft.com/office/drawing/2014/main" id="{18887ACD-C7F1-808D-68F8-F8C5DC39D44C}"/>
                  </a:ext>
                </a:extLst>
              </p:cNvPr>
              <p:cNvPicPr/>
              <p:nvPr/>
            </p:nvPicPr>
            <p:blipFill>
              <a:blip r:embed="rId7"/>
              <a:stretch>
                <a:fillRect/>
              </a:stretch>
            </p:blipFill>
            <p:spPr>
              <a:xfrm>
                <a:off x="7908592" y="3819828"/>
                <a:ext cx="583560" cy="52560"/>
              </a:xfrm>
              <a:prstGeom prst="rect">
                <a:avLst/>
              </a:prstGeom>
            </p:spPr>
          </p:pic>
        </mc:Fallback>
      </mc:AlternateContent>
    </p:spTree>
    <p:extLst>
      <p:ext uri="{BB962C8B-B14F-4D97-AF65-F5344CB8AC3E}">
        <p14:creationId xmlns:p14="http://schemas.microsoft.com/office/powerpoint/2010/main" val="14757919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66267" y="60700"/>
            <a:ext cx="1545997" cy="523220"/>
          </a:xfrm>
          <a:prstGeom prst="rect">
            <a:avLst/>
          </a:prstGeom>
          <a:noFill/>
        </p:spPr>
        <p:txBody>
          <a:bodyPr wrap="square" rtlCol="0">
            <a:spAutoFit/>
          </a:bodyPr>
          <a:lstStyle/>
          <a:p>
            <a:r>
              <a:rPr lang="en-US" sz="2800" b="1" u="sng"/>
              <a:t>mySQL</a:t>
            </a:r>
          </a:p>
        </p:txBody>
      </p:sp>
      <p:sp>
        <p:nvSpPr>
          <p:cNvPr id="10" name="TextBox 9">
            <a:extLst>
              <a:ext uri="{FF2B5EF4-FFF2-40B4-BE49-F238E27FC236}">
                <a16:creationId xmlns:a16="http://schemas.microsoft.com/office/drawing/2014/main" id="{43283A28-7859-4C48-AAA0-9B88AD785A1E}"/>
              </a:ext>
            </a:extLst>
          </p:cNvPr>
          <p:cNvSpPr txBox="1"/>
          <p:nvPr/>
        </p:nvSpPr>
        <p:spPr>
          <a:xfrm>
            <a:off x="313778" y="671012"/>
            <a:ext cx="6543692" cy="338554"/>
          </a:xfrm>
          <a:prstGeom prst="rect">
            <a:avLst/>
          </a:prstGeom>
          <a:noFill/>
        </p:spPr>
        <p:txBody>
          <a:bodyPr wrap="square" rtlCol="0">
            <a:spAutoFit/>
          </a:bodyPr>
          <a:lstStyle/>
          <a:p>
            <a:r>
              <a:rPr lang="en-US" sz="1600"/>
              <a:t>For instance, I had a Comment_Table in d8abase that looked like this:</a:t>
            </a:r>
            <a:endParaRPr lang="en-US"/>
          </a:p>
        </p:txBody>
      </p:sp>
      <p:sp>
        <p:nvSpPr>
          <p:cNvPr id="5" name="TextBox 4">
            <a:extLst>
              <a:ext uri="{FF2B5EF4-FFF2-40B4-BE49-F238E27FC236}">
                <a16:creationId xmlns:a16="http://schemas.microsoft.com/office/drawing/2014/main" id="{F21236AD-DC41-4A70-AD39-8D0294BA2756}"/>
              </a:ext>
            </a:extLst>
          </p:cNvPr>
          <p:cNvSpPr txBox="1"/>
          <p:nvPr/>
        </p:nvSpPr>
        <p:spPr>
          <a:xfrm>
            <a:off x="363621" y="938579"/>
            <a:ext cx="1828800" cy="338554"/>
          </a:xfrm>
          <a:prstGeom prst="rect">
            <a:avLst/>
          </a:prstGeom>
          <a:noFill/>
        </p:spPr>
        <p:txBody>
          <a:bodyPr wrap="square" rtlCol="0">
            <a:spAutoFit/>
          </a:bodyPr>
          <a:lstStyle/>
          <a:p>
            <a:r>
              <a:rPr lang="en-US" sz="1600" b="1"/>
              <a:t>Comment_Table</a:t>
            </a:r>
            <a:endParaRPr lang="en-US" b="1"/>
          </a:p>
        </p:txBody>
      </p:sp>
      <p:sp>
        <p:nvSpPr>
          <p:cNvPr id="23" name="TextBox 22">
            <a:extLst>
              <a:ext uri="{FF2B5EF4-FFF2-40B4-BE49-F238E27FC236}">
                <a16:creationId xmlns:a16="http://schemas.microsoft.com/office/drawing/2014/main" id="{A2073451-D00B-4703-96BC-98E423BD2EC3}"/>
              </a:ext>
            </a:extLst>
          </p:cNvPr>
          <p:cNvSpPr txBox="1"/>
          <p:nvPr/>
        </p:nvSpPr>
        <p:spPr>
          <a:xfrm>
            <a:off x="313778" y="2580257"/>
            <a:ext cx="11023957" cy="830997"/>
          </a:xfrm>
          <a:prstGeom prst="rect">
            <a:avLst/>
          </a:prstGeom>
          <a:noFill/>
        </p:spPr>
        <p:txBody>
          <a:bodyPr wrap="square" rtlCol="0">
            <a:spAutoFit/>
          </a:bodyPr>
          <a:lstStyle/>
          <a:p>
            <a:r>
              <a:rPr lang="en-US" sz="1600"/>
              <a:t>And when I run the following commands in a php bracket.  The top three were to extract a new Date, Name, and Comment from an html form, and then the rest of the lines were to CREATE (It was already created and so I think this is ignored by sql), INSERT the new information into the table, then SELECT that latest information, and $echo a string back.  </a:t>
            </a:r>
            <a:endParaRPr lang="en-US"/>
          </a:p>
        </p:txBody>
      </p:sp>
      <p:sp>
        <p:nvSpPr>
          <p:cNvPr id="24" name="TextBox 23">
            <a:extLst>
              <a:ext uri="{FF2B5EF4-FFF2-40B4-BE49-F238E27FC236}">
                <a16:creationId xmlns:a16="http://schemas.microsoft.com/office/drawing/2014/main" id="{12A0E17A-708E-4528-B6BC-A9EF17A46A75}"/>
              </a:ext>
            </a:extLst>
          </p:cNvPr>
          <p:cNvSpPr txBox="1"/>
          <p:nvPr/>
        </p:nvSpPr>
        <p:spPr>
          <a:xfrm>
            <a:off x="8276387" y="5864955"/>
            <a:ext cx="1427472" cy="307777"/>
          </a:xfrm>
          <a:prstGeom prst="rect">
            <a:avLst/>
          </a:prstGeom>
          <a:noFill/>
        </p:spPr>
        <p:txBody>
          <a:bodyPr wrap="square" rtlCol="0">
            <a:spAutoFit/>
          </a:bodyPr>
          <a:lstStyle/>
          <a:p>
            <a:r>
              <a:rPr lang="en-US" sz="1400"/>
              <a:t>I got the output:</a:t>
            </a:r>
            <a:endParaRPr lang="en-US" sz="1600"/>
          </a:p>
        </p:txBody>
      </p:sp>
      <p:pic>
        <p:nvPicPr>
          <p:cNvPr id="6" name="Picture 5">
            <a:extLst>
              <a:ext uri="{FF2B5EF4-FFF2-40B4-BE49-F238E27FC236}">
                <a16:creationId xmlns:a16="http://schemas.microsoft.com/office/drawing/2014/main" id="{CA406EB4-513A-4D71-9AA9-6B5E510FAF9C}"/>
              </a:ext>
            </a:extLst>
          </p:cNvPr>
          <p:cNvPicPr>
            <a:picLocks noChangeAspect="1"/>
          </p:cNvPicPr>
          <p:nvPr/>
        </p:nvPicPr>
        <p:blipFill>
          <a:blip r:embed="rId3"/>
          <a:stretch>
            <a:fillRect/>
          </a:stretch>
        </p:blipFill>
        <p:spPr>
          <a:xfrm>
            <a:off x="423323" y="3546186"/>
            <a:ext cx="7686429" cy="3179003"/>
          </a:xfrm>
          <a:prstGeom prst="rect">
            <a:avLst/>
          </a:prstGeom>
        </p:spPr>
      </p:pic>
      <p:pic>
        <p:nvPicPr>
          <p:cNvPr id="9" name="Picture 8">
            <a:extLst>
              <a:ext uri="{FF2B5EF4-FFF2-40B4-BE49-F238E27FC236}">
                <a16:creationId xmlns:a16="http://schemas.microsoft.com/office/drawing/2014/main" id="{765929F0-8323-49AA-99FC-DFF24C688F8C}"/>
              </a:ext>
            </a:extLst>
          </p:cNvPr>
          <p:cNvPicPr>
            <a:picLocks noChangeAspect="1"/>
          </p:cNvPicPr>
          <p:nvPr/>
        </p:nvPicPr>
        <p:blipFill>
          <a:blip r:embed="rId4"/>
          <a:stretch>
            <a:fillRect/>
          </a:stretch>
        </p:blipFill>
        <p:spPr>
          <a:xfrm>
            <a:off x="8313751" y="4082960"/>
            <a:ext cx="3228975" cy="1685925"/>
          </a:xfrm>
          <a:prstGeom prst="rect">
            <a:avLst/>
          </a:prstGeom>
        </p:spPr>
      </p:pic>
      <p:pic>
        <p:nvPicPr>
          <p:cNvPr id="12" name="Picture 11">
            <a:extLst>
              <a:ext uri="{FF2B5EF4-FFF2-40B4-BE49-F238E27FC236}">
                <a16:creationId xmlns:a16="http://schemas.microsoft.com/office/drawing/2014/main" id="{A059FBB3-0FC5-4528-8364-C9E5506893CB}"/>
              </a:ext>
            </a:extLst>
          </p:cNvPr>
          <p:cNvPicPr>
            <a:picLocks noChangeAspect="1"/>
          </p:cNvPicPr>
          <p:nvPr/>
        </p:nvPicPr>
        <p:blipFill>
          <a:blip r:embed="rId5"/>
          <a:stretch>
            <a:fillRect/>
          </a:stretch>
        </p:blipFill>
        <p:spPr>
          <a:xfrm>
            <a:off x="423323" y="1233255"/>
            <a:ext cx="3162300" cy="1228725"/>
          </a:xfrm>
          <a:prstGeom prst="rect">
            <a:avLst/>
          </a:prstGeom>
        </p:spPr>
      </p:pic>
      <p:pic>
        <p:nvPicPr>
          <p:cNvPr id="14" name="Picture 13">
            <a:extLst>
              <a:ext uri="{FF2B5EF4-FFF2-40B4-BE49-F238E27FC236}">
                <a16:creationId xmlns:a16="http://schemas.microsoft.com/office/drawing/2014/main" id="{91CCE1E5-7466-427E-A5FD-886D7FD528A6}"/>
              </a:ext>
            </a:extLst>
          </p:cNvPr>
          <p:cNvPicPr>
            <a:picLocks noChangeAspect="1"/>
          </p:cNvPicPr>
          <p:nvPr/>
        </p:nvPicPr>
        <p:blipFill>
          <a:blip r:embed="rId6"/>
          <a:stretch>
            <a:fillRect/>
          </a:stretch>
        </p:blipFill>
        <p:spPr>
          <a:xfrm>
            <a:off x="8276387" y="6281300"/>
            <a:ext cx="3733800" cy="285750"/>
          </a:xfrm>
          <a:prstGeom prst="rect">
            <a:avLst/>
          </a:prstGeom>
        </p:spPr>
      </p:pic>
      <p:sp>
        <p:nvSpPr>
          <p:cNvPr id="18" name="TextBox 17">
            <a:extLst>
              <a:ext uri="{FF2B5EF4-FFF2-40B4-BE49-F238E27FC236}">
                <a16:creationId xmlns:a16="http://schemas.microsoft.com/office/drawing/2014/main" id="{5E5742CF-6191-455B-8175-20E3FE589752}"/>
              </a:ext>
            </a:extLst>
          </p:cNvPr>
          <p:cNvSpPr txBox="1"/>
          <p:nvPr/>
        </p:nvSpPr>
        <p:spPr>
          <a:xfrm>
            <a:off x="8257535" y="3783613"/>
            <a:ext cx="1828800" cy="338554"/>
          </a:xfrm>
          <a:prstGeom prst="rect">
            <a:avLst/>
          </a:prstGeom>
          <a:noFill/>
        </p:spPr>
        <p:txBody>
          <a:bodyPr wrap="square" rtlCol="0">
            <a:spAutoFit/>
          </a:bodyPr>
          <a:lstStyle/>
          <a:p>
            <a:r>
              <a:rPr lang="en-US" sz="1600" b="1"/>
              <a:t>Comment_Table</a:t>
            </a:r>
            <a:endParaRPr lang="en-US" b="1"/>
          </a:p>
        </p:txBody>
      </p:sp>
      <p:sp>
        <p:nvSpPr>
          <p:cNvPr id="15" name="TextBox 14">
            <a:extLst>
              <a:ext uri="{FF2B5EF4-FFF2-40B4-BE49-F238E27FC236}">
                <a16:creationId xmlns:a16="http://schemas.microsoft.com/office/drawing/2014/main" id="{BF85C20D-7251-49E8-9F38-0C32C16C42A3}"/>
              </a:ext>
            </a:extLst>
          </p:cNvPr>
          <p:cNvSpPr txBox="1"/>
          <p:nvPr/>
        </p:nvSpPr>
        <p:spPr>
          <a:xfrm>
            <a:off x="8257535" y="3426886"/>
            <a:ext cx="2140229" cy="307777"/>
          </a:xfrm>
          <a:prstGeom prst="rect">
            <a:avLst/>
          </a:prstGeom>
          <a:noFill/>
        </p:spPr>
        <p:txBody>
          <a:bodyPr wrap="square" rtlCol="0">
            <a:spAutoFit/>
          </a:bodyPr>
          <a:lstStyle/>
          <a:p>
            <a:r>
              <a:rPr lang="en-US" sz="1400"/>
              <a:t>Table then looked like:</a:t>
            </a:r>
            <a:endParaRPr lang="en-US"/>
          </a:p>
        </p:txBody>
      </p:sp>
    </p:spTree>
    <p:extLst>
      <p:ext uri="{BB962C8B-B14F-4D97-AF65-F5344CB8AC3E}">
        <p14:creationId xmlns:p14="http://schemas.microsoft.com/office/powerpoint/2010/main" val="33498130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0F2154-9ADC-491A-910E-EB2182F47BE2}"/>
              </a:ext>
            </a:extLst>
          </p:cNvPr>
          <p:cNvSpPr txBox="1"/>
          <p:nvPr/>
        </p:nvSpPr>
        <p:spPr>
          <a:xfrm>
            <a:off x="4570471" y="188014"/>
            <a:ext cx="1353832" cy="584775"/>
          </a:xfrm>
          <a:prstGeom prst="rect">
            <a:avLst/>
          </a:prstGeom>
          <a:noFill/>
        </p:spPr>
        <p:txBody>
          <a:bodyPr wrap="none" rtlCol="0">
            <a:spAutoFit/>
          </a:bodyPr>
          <a:lstStyle/>
          <a:p>
            <a:pPr algn="ctr"/>
            <a:r>
              <a:rPr lang="en-US" sz="3200" b="1" u="sng"/>
              <a:t>mySQL</a:t>
            </a:r>
            <a:endParaRPr lang="en-US" sz="1600" b="1" u="sng"/>
          </a:p>
        </p:txBody>
      </p:sp>
      <p:sp>
        <p:nvSpPr>
          <p:cNvPr id="28" name="TextBox 27">
            <a:extLst>
              <a:ext uri="{FF2B5EF4-FFF2-40B4-BE49-F238E27FC236}">
                <a16:creationId xmlns:a16="http://schemas.microsoft.com/office/drawing/2014/main" id="{3A288290-D276-4C07-9126-824F69E70DC2}"/>
              </a:ext>
            </a:extLst>
          </p:cNvPr>
          <p:cNvSpPr txBox="1"/>
          <p:nvPr/>
        </p:nvSpPr>
        <p:spPr>
          <a:xfrm>
            <a:off x="582338" y="1179611"/>
            <a:ext cx="9702203" cy="338554"/>
          </a:xfrm>
          <a:prstGeom prst="rect">
            <a:avLst/>
          </a:prstGeom>
          <a:noFill/>
        </p:spPr>
        <p:txBody>
          <a:bodyPr wrap="square" rtlCol="0">
            <a:spAutoFit/>
          </a:bodyPr>
          <a:lstStyle/>
          <a:p>
            <a:r>
              <a:rPr lang="en-US" sz="1600"/>
              <a:t>To combine data table row elements into a string with line breaks in between, can do this to form the string:</a:t>
            </a:r>
          </a:p>
        </p:txBody>
      </p:sp>
      <p:pic>
        <p:nvPicPr>
          <p:cNvPr id="5" name="Picture 4">
            <a:extLst>
              <a:ext uri="{FF2B5EF4-FFF2-40B4-BE49-F238E27FC236}">
                <a16:creationId xmlns:a16="http://schemas.microsoft.com/office/drawing/2014/main" id="{BC5ACE76-8ADB-4964-8F18-B8CA3484E6E8}"/>
              </a:ext>
            </a:extLst>
          </p:cNvPr>
          <p:cNvPicPr>
            <a:picLocks noChangeAspect="1"/>
          </p:cNvPicPr>
          <p:nvPr/>
        </p:nvPicPr>
        <p:blipFill>
          <a:blip r:embed="rId2"/>
          <a:stretch>
            <a:fillRect/>
          </a:stretch>
        </p:blipFill>
        <p:spPr>
          <a:xfrm>
            <a:off x="582339" y="1769833"/>
            <a:ext cx="8810625" cy="2752725"/>
          </a:xfrm>
          <a:prstGeom prst="rect">
            <a:avLst/>
          </a:prstGeom>
        </p:spPr>
      </p:pic>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6199FD62-A37F-4CF4-B79E-DCF421E2364D}"/>
                  </a:ext>
                </a:extLst>
              </p14:cNvPr>
              <p14:cNvContentPartPr/>
              <p14:nvPr/>
            </p14:nvContentPartPr>
            <p14:xfrm>
              <a:off x="5391353" y="3674732"/>
              <a:ext cx="606240" cy="502560"/>
            </p14:xfrm>
          </p:contentPart>
        </mc:Choice>
        <mc:Fallback xmlns="">
          <p:pic>
            <p:nvPicPr>
              <p:cNvPr id="2" name="Ink 1">
                <a:extLst>
                  <a:ext uri="{FF2B5EF4-FFF2-40B4-BE49-F238E27FC236}">
                    <a16:creationId xmlns:a16="http://schemas.microsoft.com/office/drawing/2014/main" id="{6199FD62-A37F-4CF4-B79E-DCF421E2364D}"/>
                  </a:ext>
                </a:extLst>
              </p:cNvPr>
              <p:cNvPicPr/>
              <p:nvPr/>
            </p:nvPicPr>
            <p:blipFill>
              <a:blip r:embed="rId4"/>
              <a:stretch>
                <a:fillRect/>
              </a:stretch>
            </p:blipFill>
            <p:spPr>
              <a:xfrm>
                <a:off x="5382353" y="3665732"/>
                <a:ext cx="623880" cy="520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A489A127-7725-4568-9647-4C90BC431D4A}"/>
                  </a:ext>
                </a:extLst>
              </p14:cNvPr>
              <p14:cNvContentPartPr/>
              <p14:nvPr/>
            </p14:nvContentPartPr>
            <p14:xfrm>
              <a:off x="5797073" y="4053092"/>
              <a:ext cx="1145520" cy="960480"/>
            </p14:xfrm>
          </p:contentPart>
        </mc:Choice>
        <mc:Fallback xmlns="">
          <p:pic>
            <p:nvPicPr>
              <p:cNvPr id="6" name="Ink 5">
                <a:extLst>
                  <a:ext uri="{FF2B5EF4-FFF2-40B4-BE49-F238E27FC236}">
                    <a16:creationId xmlns:a16="http://schemas.microsoft.com/office/drawing/2014/main" id="{A489A127-7725-4568-9647-4C90BC431D4A}"/>
                  </a:ext>
                </a:extLst>
              </p:cNvPr>
              <p:cNvPicPr/>
              <p:nvPr/>
            </p:nvPicPr>
            <p:blipFill>
              <a:blip r:embed="rId6"/>
              <a:stretch>
                <a:fillRect/>
              </a:stretch>
            </p:blipFill>
            <p:spPr>
              <a:xfrm>
                <a:off x="5788433" y="4044452"/>
                <a:ext cx="1163160" cy="978120"/>
              </a:xfrm>
              <a:prstGeom prst="rect">
                <a:avLst/>
              </a:prstGeom>
            </p:spPr>
          </p:pic>
        </mc:Fallback>
      </mc:AlternateContent>
      <p:sp>
        <p:nvSpPr>
          <p:cNvPr id="7" name="TextBox 6">
            <a:extLst>
              <a:ext uri="{FF2B5EF4-FFF2-40B4-BE49-F238E27FC236}">
                <a16:creationId xmlns:a16="http://schemas.microsoft.com/office/drawing/2014/main" id="{E4C66341-DC17-4115-99CA-682FE10A523F}"/>
              </a:ext>
            </a:extLst>
          </p:cNvPr>
          <p:cNvSpPr txBox="1"/>
          <p:nvPr/>
        </p:nvSpPr>
        <p:spPr>
          <a:xfrm flipH="1">
            <a:off x="7181808" y="5013572"/>
            <a:ext cx="2904871" cy="307777"/>
          </a:xfrm>
          <a:prstGeom prst="rect">
            <a:avLst/>
          </a:prstGeom>
          <a:noFill/>
        </p:spPr>
        <p:txBody>
          <a:bodyPr wrap="square" rtlCol="0">
            <a:spAutoFit/>
          </a:bodyPr>
          <a:lstStyle/>
          <a:p>
            <a:r>
              <a:rPr lang="en-US" sz="1400"/>
              <a:t>This is the line break string.  Weird.</a:t>
            </a:r>
            <a:endParaRPr lang="en-US"/>
          </a:p>
        </p:txBody>
      </p:sp>
      <p:grpSp>
        <p:nvGrpSpPr>
          <p:cNvPr id="10" name="Group 9">
            <a:extLst>
              <a:ext uri="{FF2B5EF4-FFF2-40B4-BE49-F238E27FC236}">
                <a16:creationId xmlns:a16="http://schemas.microsoft.com/office/drawing/2014/main" id="{33B25640-BAFC-44A9-A456-D9DBD0313FD2}"/>
              </a:ext>
            </a:extLst>
          </p:cNvPr>
          <p:cNvGrpSpPr/>
          <p:nvPr/>
        </p:nvGrpSpPr>
        <p:grpSpPr>
          <a:xfrm>
            <a:off x="1195913" y="2892092"/>
            <a:ext cx="4459320" cy="390240"/>
            <a:chOff x="1195913" y="2892092"/>
            <a:chExt cx="4459320" cy="390240"/>
          </a:xfrm>
        </p:grpSpPr>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61D30C60-4592-40FE-A343-D98AD641EE01}"/>
                    </a:ext>
                  </a:extLst>
                </p14:cNvPr>
                <p14:cNvContentPartPr/>
                <p14:nvPr/>
              </p14:nvContentPartPr>
              <p14:xfrm>
                <a:off x="1195913" y="2892092"/>
                <a:ext cx="1369800" cy="285480"/>
              </p14:xfrm>
            </p:contentPart>
          </mc:Choice>
          <mc:Fallback xmlns="">
            <p:pic>
              <p:nvPicPr>
                <p:cNvPr id="8" name="Ink 7">
                  <a:extLst>
                    <a:ext uri="{FF2B5EF4-FFF2-40B4-BE49-F238E27FC236}">
                      <a16:creationId xmlns:a16="http://schemas.microsoft.com/office/drawing/2014/main" id="{61D30C60-4592-40FE-A343-D98AD641EE01}"/>
                    </a:ext>
                  </a:extLst>
                </p:cNvPr>
                <p:cNvPicPr/>
                <p:nvPr/>
              </p:nvPicPr>
              <p:blipFill>
                <a:blip r:embed="rId8"/>
                <a:stretch>
                  <a:fillRect/>
                </a:stretch>
              </p:blipFill>
              <p:spPr>
                <a:xfrm>
                  <a:off x="1186913" y="2883452"/>
                  <a:ext cx="1387440" cy="303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F637C1E1-2779-403E-881A-C1E8364451DD}"/>
                    </a:ext>
                  </a:extLst>
                </p14:cNvPr>
                <p14:cNvContentPartPr/>
                <p14:nvPr/>
              </p14:nvContentPartPr>
              <p14:xfrm>
                <a:off x="2516393" y="3025652"/>
                <a:ext cx="3138840" cy="256680"/>
              </p14:xfrm>
            </p:contentPart>
          </mc:Choice>
          <mc:Fallback xmlns="">
            <p:pic>
              <p:nvPicPr>
                <p:cNvPr id="9" name="Ink 8">
                  <a:extLst>
                    <a:ext uri="{FF2B5EF4-FFF2-40B4-BE49-F238E27FC236}">
                      <a16:creationId xmlns:a16="http://schemas.microsoft.com/office/drawing/2014/main" id="{F637C1E1-2779-403E-881A-C1E8364451DD}"/>
                    </a:ext>
                  </a:extLst>
                </p:cNvPr>
                <p:cNvPicPr/>
                <p:nvPr/>
              </p:nvPicPr>
              <p:blipFill>
                <a:blip r:embed="rId10"/>
                <a:stretch>
                  <a:fillRect/>
                </a:stretch>
              </p:blipFill>
              <p:spPr>
                <a:xfrm>
                  <a:off x="2507753" y="3017012"/>
                  <a:ext cx="3156480" cy="274320"/>
                </a:xfrm>
                <a:prstGeom prst="rect">
                  <a:avLst/>
                </a:prstGeom>
              </p:spPr>
            </p:pic>
          </mc:Fallback>
        </mc:AlternateContent>
      </p:grpSp>
      <p:sp>
        <p:nvSpPr>
          <p:cNvPr id="11" name="TextBox 10">
            <a:extLst>
              <a:ext uri="{FF2B5EF4-FFF2-40B4-BE49-F238E27FC236}">
                <a16:creationId xmlns:a16="http://schemas.microsoft.com/office/drawing/2014/main" id="{EF0D5B0F-AB56-4A5B-8AD0-6A27A2ED933E}"/>
              </a:ext>
            </a:extLst>
          </p:cNvPr>
          <p:cNvSpPr txBox="1"/>
          <p:nvPr/>
        </p:nvSpPr>
        <p:spPr>
          <a:xfrm>
            <a:off x="5896152" y="3035895"/>
            <a:ext cx="5365678" cy="523220"/>
          </a:xfrm>
          <a:prstGeom prst="rect">
            <a:avLst/>
          </a:prstGeom>
          <a:noFill/>
        </p:spPr>
        <p:txBody>
          <a:bodyPr wrap="square" rtlCol="0">
            <a:spAutoFit/>
          </a:bodyPr>
          <a:lstStyle/>
          <a:p>
            <a:r>
              <a:rPr lang="en-US" sz="1400"/>
              <a:t>So remember this fetch_assoc() returns NULL if doesn’t return a row.  But if it does, then it will move its ‘pointer’ to the next row.</a:t>
            </a:r>
          </a:p>
        </p:txBody>
      </p:sp>
      <p:pic>
        <p:nvPicPr>
          <p:cNvPr id="13" name="Picture 12">
            <a:extLst>
              <a:ext uri="{FF2B5EF4-FFF2-40B4-BE49-F238E27FC236}">
                <a16:creationId xmlns:a16="http://schemas.microsoft.com/office/drawing/2014/main" id="{A8FB2A1A-1DAF-4DB6-B0BB-09F2131C4509}"/>
              </a:ext>
            </a:extLst>
          </p:cNvPr>
          <p:cNvPicPr>
            <a:picLocks noChangeAspect="1"/>
          </p:cNvPicPr>
          <p:nvPr/>
        </p:nvPicPr>
        <p:blipFill>
          <a:blip r:embed="rId11"/>
          <a:stretch>
            <a:fillRect/>
          </a:stretch>
        </p:blipFill>
        <p:spPr>
          <a:xfrm>
            <a:off x="582339" y="6103607"/>
            <a:ext cx="9182100" cy="323850"/>
          </a:xfrm>
          <a:prstGeom prst="rect">
            <a:avLst/>
          </a:prstGeom>
        </p:spPr>
      </p:pic>
      <p:sp>
        <p:nvSpPr>
          <p:cNvPr id="14" name="TextBox 13">
            <a:extLst>
              <a:ext uri="{FF2B5EF4-FFF2-40B4-BE49-F238E27FC236}">
                <a16:creationId xmlns:a16="http://schemas.microsoft.com/office/drawing/2014/main" id="{9BA77CB6-A2C0-4DD5-97FA-2D5F16E2CC3A}"/>
              </a:ext>
            </a:extLst>
          </p:cNvPr>
          <p:cNvSpPr txBox="1"/>
          <p:nvPr/>
        </p:nvSpPr>
        <p:spPr>
          <a:xfrm>
            <a:off x="582339" y="5644817"/>
            <a:ext cx="6704581" cy="338554"/>
          </a:xfrm>
          <a:prstGeom prst="rect">
            <a:avLst/>
          </a:prstGeom>
          <a:noFill/>
        </p:spPr>
        <p:txBody>
          <a:bodyPr wrap="square" rtlCol="0">
            <a:spAutoFit/>
          </a:bodyPr>
          <a:lstStyle/>
          <a:p>
            <a:r>
              <a:rPr lang="en-US" sz="1600"/>
              <a:t>And this to output it in the html file, in a textbox called “commentsection”.</a:t>
            </a:r>
            <a:endParaRPr lang="en-US" sz="2000"/>
          </a:p>
        </p:txBody>
      </p:sp>
    </p:spTree>
    <p:extLst>
      <p:ext uri="{BB962C8B-B14F-4D97-AF65-F5344CB8AC3E}">
        <p14:creationId xmlns:p14="http://schemas.microsoft.com/office/powerpoint/2010/main" val="8876914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66267" y="211532"/>
            <a:ext cx="1429733" cy="523220"/>
          </a:xfrm>
          <a:prstGeom prst="rect">
            <a:avLst/>
          </a:prstGeom>
          <a:noFill/>
        </p:spPr>
        <p:txBody>
          <a:bodyPr wrap="square" rtlCol="0">
            <a:spAutoFit/>
          </a:bodyPr>
          <a:lstStyle/>
          <a:p>
            <a:r>
              <a:rPr lang="en-US" sz="2800" b="1" u="sng"/>
              <a:t>mySQL</a:t>
            </a:r>
          </a:p>
        </p:txBody>
      </p:sp>
      <p:sp>
        <p:nvSpPr>
          <p:cNvPr id="15" name="TextBox 14">
            <a:extLst>
              <a:ext uri="{FF2B5EF4-FFF2-40B4-BE49-F238E27FC236}">
                <a16:creationId xmlns:a16="http://schemas.microsoft.com/office/drawing/2014/main" id="{26B8936E-913A-41B7-B8DC-F00E0AFD130D}"/>
              </a:ext>
            </a:extLst>
          </p:cNvPr>
          <p:cNvSpPr txBox="1"/>
          <p:nvPr/>
        </p:nvSpPr>
        <p:spPr>
          <a:xfrm>
            <a:off x="418278" y="1417085"/>
            <a:ext cx="9954754" cy="338554"/>
          </a:xfrm>
          <a:prstGeom prst="rect">
            <a:avLst/>
          </a:prstGeom>
          <a:noFill/>
        </p:spPr>
        <p:txBody>
          <a:bodyPr wrap="square" rtlCol="0">
            <a:spAutoFit/>
          </a:bodyPr>
          <a:lstStyle/>
          <a:p>
            <a:r>
              <a:rPr lang="en-US" sz="1600"/>
              <a:t>If we want confirmation that the connection succeeded or failed, then we could use this code in the &lt;$php     ?&gt; block:</a:t>
            </a:r>
            <a:endParaRPr lang="en-US" sz="2000"/>
          </a:p>
        </p:txBody>
      </p:sp>
      <p:pic>
        <p:nvPicPr>
          <p:cNvPr id="4" name="Picture 3">
            <a:extLst>
              <a:ext uri="{FF2B5EF4-FFF2-40B4-BE49-F238E27FC236}">
                <a16:creationId xmlns:a16="http://schemas.microsoft.com/office/drawing/2014/main" id="{349E4D11-FF11-423E-B9E9-2333C90730B5}"/>
              </a:ext>
            </a:extLst>
          </p:cNvPr>
          <p:cNvPicPr>
            <a:picLocks noChangeAspect="1"/>
          </p:cNvPicPr>
          <p:nvPr/>
        </p:nvPicPr>
        <p:blipFill>
          <a:blip r:embed="rId3"/>
          <a:stretch>
            <a:fillRect/>
          </a:stretch>
        </p:blipFill>
        <p:spPr>
          <a:xfrm>
            <a:off x="535952" y="1980190"/>
            <a:ext cx="8937985" cy="725486"/>
          </a:xfrm>
          <a:prstGeom prst="rect">
            <a:avLst/>
          </a:prstGeom>
        </p:spPr>
      </p:pic>
      <p:pic>
        <p:nvPicPr>
          <p:cNvPr id="7" name="Picture 6">
            <a:extLst>
              <a:ext uri="{FF2B5EF4-FFF2-40B4-BE49-F238E27FC236}">
                <a16:creationId xmlns:a16="http://schemas.microsoft.com/office/drawing/2014/main" id="{8ED18687-2A0D-4695-82BE-DEDB5C501B70}"/>
              </a:ext>
            </a:extLst>
          </p:cNvPr>
          <p:cNvPicPr>
            <a:picLocks noChangeAspect="1"/>
          </p:cNvPicPr>
          <p:nvPr/>
        </p:nvPicPr>
        <p:blipFill>
          <a:blip r:embed="rId4"/>
          <a:stretch>
            <a:fillRect/>
          </a:stretch>
        </p:blipFill>
        <p:spPr>
          <a:xfrm>
            <a:off x="535953" y="3642809"/>
            <a:ext cx="7495684" cy="778772"/>
          </a:xfrm>
          <a:prstGeom prst="rect">
            <a:avLst/>
          </a:prstGeom>
        </p:spPr>
      </p:pic>
      <p:sp>
        <p:nvSpPr>
          <p:cNvPr id="10" name="TextBox 9">
            <a:extLst>
              <a:ext uri="{FF2B5EF4-FFF2-40B4-BE49-F238E27FC236}">
                <a16:creationId xmlns:a16="http://schemas.microsoft.com/office/drawing/2014/main" id="{777BA3D0-0BC6-4909-898A-6189A9B4F21E}"/>
              </a:ext>
            </a:extLst>
          </p:cNvPr>
          <p:cNvSpPr txBox="1"/>
          <p:nvPr/>
        </p:nvSpPr>
        <p:spPr>
          <a:xfrm>
            <a:off x="418277" y="2996648"/>
            <a:ext cx="9531967" cy="584775"/>
          </a:xfrm>
          <a:prstGeom prst="rect">
            <a:avLst/>
          </a:prstGeom>
          <a:noFill/>
        </p:spPr>
        <p:txBody>
          <a:bodyPr wrap="square" rtlCol="0">
            <a:spAutoFit/>
          </a:bodyPr>
          <a:lstStyle/>
          <a:p>
            <a:r>
              <a:rPr lang="en-US" sz="1600"/>
              <a:t>If we want confirmation that a command succeeded or failed, then we could use this code in the &lt;$php     ?&gt; block:</a:t>
            </a:r>
            <a:endParaRPr lang="en-US" sz="2000"/>
          </a:p>
        </p:txBody>
      </p:sp>
      <p:sp>
        <p:nvSpPr>
          <p:cNvPr id="11" name="TextBox 10">
            <a:extLst>
              <a:ext uri="{FF2B5EF4-FFF2-40B4-BE49-F238E27FC236}">
                <a16:creationId xmlns:a16="http://schemas.microsoft.com/office/drawing/2014/main" id="{DF337FC1-C95D-4141-8E60-DF2958B2E558}"/>
              </a:ext>
            </a:extLst>
          </p:cNvPr>
          <p:cNvSpPr txBox="1"/>
          <p:nvPr/>
        </p:nvSpPr>
        <p:spPr>
          <a:xfrm>
            <a:off x="418277" y="4623281"/>
            <a:ext cx="10154473" cy="584775"/>
          </a:xfrm>
          <a:prstGeom prst="rect">
            <a:avLst/>
          </a:prstGeom>
          <a:noFill/>
        </p:spPr>
        <p:txBody>
          <a:bodyPr wrap="square" rtlCol="0">
            <a:spAutoFit/>
          </a:bodyPr>
          <a:lstStyle/>
          <a:p>
            <a:r>
              <a:rPr lang="en-US" sz="1600"/>
              <a:t>Note that $conn-&gt;query($sql_command) will be evaluated/executed first, and then the if statement will be tested for TRUE/FALSE.  So we wouldn’t ‘separately’ make the command and then test it.</a:t>
            </a:r>
            <a:endParaRPr lang="en-US" sz="2000"/>
          </a:p>
        </p:txBody>
      </p:sp>
    </p:spTree>
    <p:extLst>
      <p:ext uri="{BB962C8B-B14F-4D97-AF65-F5344CB8AC3E}">
        <p14:creationId xmlns:p14="http://schemas.microsoft.com/office/powerpoint/2010/main" val="3603514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676453" y="259236"/>
            <a:ext cx="4590853" cy="523220"/>
          </a:xfrm>
          <a:prstGeom prst="rect">
            <a:avLst/>
          </a:prstGeom>
          <a:noFill/>
        </p:spPr>
        <p:txBody>
          <a:bodyPr wrap="square" rtlCol="0">
            <a:spAutoFit/>
          </a:bodyPr>
          <a:lstStyle/>
          <a:p>
            <a:r>
              <a:rPr lang="en-US" sz="2800" b="1" u="sng"/>
              <a:t>General Structure of PHP file</a:t>
            </a:r>
          </a:p>
        </p:txBody>
      </p:sp>
      <p:sp>
        <p:nvSpPr>
          <p:cNvPr id="13" name="TextBox 12">
            <a:extLst>
              <a:ext uri="{FF2B5EF4-FFF2-40B4-BE49-F238E27FC236}">
                <a16:creationId xmlns:a16="http://schemas.microsoft.com/office/drawing/2014/main" id="{F08EFC90-8032-4D85-8343-97D41822EF83}"/>
              </a:ext>
            </a:extLst>
          </p:cNvPr>
          <p:cNvSpPr txBox="1"/>
          <p:nvPr/>
        </p:nvSpPr>
        <p:spPr>
          <a:xfrm>
            <a:off x="298583" y="1382790"/>
            <a:ext cx="10772539" cy="830997"/>
          </a:xfrm>
          <a:prstGeom prst="rect">
            <a:avLst/>
          </a:prstGeom>
          <a:noFill/>
        </p:spPr>
        <p:txBody>
          <a:bodyPr wrap="square">
            <a:spAutoFit/>
          </a:bodyPr>
          <a:lstStyle/>
          <a:p>
            <a:r>
              <a:rPr lang="en-US" sz="1600"/>
              <a:t>Or the action attribute can specify a path to a file.php, where instructions are located.  Here’s two examples.  The former has no overriding &lt;html&gt; &lt;/html&gt; tags.  So I think that when there are &lt;html&gt;  &lt;/html&gt; tags included, that prompts the file.php guy to output the entire contents of the file.php (i.e. itself) to the main html file.   </a:t>
            </a:r>
            <a:endParaRPr lang="en-US" sz="1600" dirty="0"/>
          </a:p>
        </p:txBody>
      </p:sp>
      <p:pic>
        <p:nvPicPr>
          <p:cNvPr id="3" name="Picture 2">
            <a:extLst>
              <a:ext uri="{FF2B5EF4-FFF2-40B4-BE49-F238E27FC236}">
                <a16:creationId xmlns:a16="http://schemas.microsoft.com/office/drawing/2014/main" id="{A7BDFF49-28B2-6148-7390-F061848C3CDF}"/>
              </a:ext>
            </a:extLst>
          </p:cNvPr>
          <p:cNvPicPr>
            <a:picLocks noChangeAspect="1"/>
          </p:cNvPicPr>
          <p:nvPr/>
        </p:nvPicPr>
        <p:blipFill>
          <a:blip r:embed="rId3"/>
          <a:stretch>
            <a:fillRect/>
          </a:stretch>
        </p:blipFill>
        <p:spPr>
          <a:xfrm>
            <a:off x="6719049" y="2660232"/>
            <a:ext cx="3238500" cy="2152650"/>
          </a:xfrm>
          <a:prstGeom prst="rect">
            <a:avLst/>
          </a:prstGeom>
        </p:spPr>
      </p:pic>
      <p:pic>
        <p:nvPicPr>
          <p:cNvPr id="4" name="Picture 3">
            <a:extLst>
              <a:ext uri="{FF2B5EF4-FFF2-40B4-BE49-F238E27FC236}">
                <a16:creationId xmlns:a16="http://schemas.microsoft.com/office/drawing/2014/main" id="{09C8648E-F0ED-1BB9-BB30-2D120A7F41E7}"/>
              </a:ext>
            </a:extLst>
          </p:cNvPr>
          <p:cNvPicPr>
            <a:picLocks noChangeAspect="1"/>
          </p:cNvPicPr>
          <p:nvPr/>
        </p:nvPicPr>
        <p:blipFill>
          <a:blip r:embed="rId4"/>
          <a:stretch>
            <a:fillRect/>
          </a:stretch>
        </p:blipFill>
        <p:spPr>
          <a:xfrm>
            <a:off x="417329" y="2660232"/>
            <a:ext cx="5197290" cy="3779848"/>
          </a:xfrm>
          <a:prstGeom prst="rect">
            <a:avLst/>
          </a:prstGeom>
        </p:spPr>
      </p:pic>
    </p:spTree>
    <p:extLst>
      <p:ext uri="{BB962C8B-B14F-4D97-AF65-F5344CB8AC3E}">
        <p14:creationId xmlns:p14="http://schemas.microsoft.com/office/powerpoint/2010/main" val="1468938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676453" y="259236"/>
            <a:ext cx="4590853" cy="523220"/>
          </a:xfrm>
          <a:prstGeom prst="rect">
            <a:avLst/>
          </a:prstGeom>
          <a:noFill/>
        </p:spPr>
        <p:txBody>
          <a:bodyPr wrap="square" rtlCol="0">
            <a:spAutoFit/>
          </a:bodyPr>
          <a:lstStyle/>
          <a:p>
            <a:r>
              <a:rPr lang="en-US" sz="2800" b="1" u="sng"/>
              <a:t>General Structure of PHP file</a:t>
            </a:r>
          </a:p>
        </p:txBody>
      </p:sp>
      <p:sp>
        <p:nvSpPr>
          <p:cNvPr id="6" name="TextBox 5">
            <a:extLst>
              <a:ext uri="{FF2B5EF4-FFF2-40B4-BE49-F238E27FC236}">
                <a16:creationId xmlns:a16="http://schemas.microsoft.com/office/drawing/2014/main" id="{CF0EC0C2-784C-4ABA-B0F3-8F50A5E69F43}"/>
              </a:ext>
            </a:extLst>
          </p:cNvPr>
          <p:cNvSpPr txBox="1"/>
          <p:nvPr/>
        </p:nvSpPr>
        <p:spPr>
          <a:xfrm>
            <a:off x="837201" y="1310967"/>
            <a:ext cx="4094518" cy="1077218"/>
          </a:xfrm>
          <a:prstGeom prst="rect">
            <a:avLst/>
          </a:prstGeom>
          <a:noFill/>
        </p:spPr>
        <p:txBody>
          <a:bodyPr wrap="square" rtlCol="0">
            <a:spAutoFit/>
          </a:bodyPr>
          <a:lstStyle/>
          <a:p>
            <a:r>
              <a:rPr lang="en-US" sz="1600" dirty="0"/>
              <a:t>Single line comments are made via like Python:</a:t>
            </a:r>
          </a:p>
          <a:p>
            <a:endParaRPr lang="en-US" sz="1600" dirty="0"/>
          </a:p>
          <a:p>
            <a:r>
              <a:rPr lang="en-US" sz="1600" dirty="0"/>
              <a:t># comment</a:t>
            </a:r>
          </a:p>
          <a:p>
            <a:r>
              <a:rPr lang="en-US" sz="1600" dirty="0"/>
              <a:t>// comment</a:t>
            </a:r>
          </a:p>
        </p:txBody>
      </p:sp>
      <p:sp>
        <p:nvSpPr>
          <p:cNvPr id="10" name="TextBox 9">
            <a:extLst>
              <a:ext uri="{FF2B5EF4-FFF2-40B4-BE49-F238E27FC236}">
                <a16:creationId xmlns:a16="http://schemas.microsoft.com/office/drawing/2014/main" id="{71CB99AC-466B-4C2C-9869-286943187FD2}"/>
              </a:ext>
            </a:extLst>
          </p:cNvPr>
          <p:cNvSpPr txBox="1"/>
          <p:nvPr/>
        </p:nvSpPr>
        <p:spPr>
          <a:xfrm>
            <a:off x="837201" y="2896241"/>
            <a:ext cx="4094518" cy="1323439"/>
          </a:xfrm>
          <a:prstGeom prst="rect">
            <a:avLst/>
          </a:prstGeom>
          <a:noFill/>
        </p:spPr>
        <p:txBody>
          <a:bodyPr wrap="square" rtlCol="0">
            <a:spAutoFit/>
          </a:bodyPr>
          <a:lstStyle/>
          <a:p>
            <a:r>
              <a:rPr lang="en-US" sz="1600"/>
              <a:t>Multi-line comments are also like Python</a:t>
            </a:r>
          </a:p>
          <a:p>
            <a:endParaRPr lang="en-US" sz="1600"/>
          </a:p>
          <a:p>
            <a:r>
              <a:rPr lang="en-US" sz="1600"/>
              <a:t>/*    comments</a:t>
            </a:r>
          </a:p>
          <a:p>
            <a:r>
              <a:rPr lang="en-US" sz="1600"/>
              <a:t>        comments</a:t>
            </a:r>
          </a:p>
          <a:p>
            <a:r>
              <a:rPr lang="en-US" sz="1600"/>
              <a:t>*/</a:t>
            </a:r>
          </a:p>
        </p:txBody>
      </p:sp>
    </p:spTree>
    <p:extLst>
      <p:ext uri="{BB962C8B-B14F-4D97-AF65-F5344CB8AC3E}">
        <p14:creationId xmlns:p14="http://schemas.microsoft.com/office/powerpoint/2010/main" val="365344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733013" y="259236"/>
            <a:ext cx="3337089" cy="523220"/>
          </a:xfrm>
          <a:prstGeom prst="rect">
            <a:avLst/>
          </a:prstGeom>
          <a:noFill/>
        </p:spPr>
        <p:txBody>
          <a:bodyPr wrap="square" rtlCol="0">
            <a:spAutoFit/>
          </a:bodyPr>
          <a:lstStyle/>
          <a:p>
            <a:r>
              <a:rPr lang="en-US" sz="2800" b="1" u="sng"/>
              <a:t>Declaring Variables</a:t>
            </a:r>
          </a:p>
        </p:txBody>
      </p:sp>
      <p:sp>
        <p:nvSpPr>
          <p:cNvPr id="6" name="TextBox 5">
            <a:extLst>
              <a:ext uri="{FF2B5EF4-FFF2-40B4-BE49-F238E27FC236}">
                <a16:creationId xmlns:a16="http://schemas.microsoft.com/office/drawing/2014/main" id="{CF0EC0C2-784C-4ABA-B0F3-8F50A5E69F43}"/>
              </a:ext>
            </a:extLst>
          </p:cNvPr>
          <p:cNvSpPr txBox="1"/>
          <p:nvPr/>
        </p:nvSpPr>
        <p:spPr>
          <a:xfrm>
            <a:off x="832549" y="1386384"/>
            <a:ext cx="6553414" cy="338554"/>
          </a:xfrm>
          <a:prstGeom prst="rect">
            <a:avLst/>
          </a:prstGeom>
          <a:noFill/>
        </p:spPr>
        <p:txBody>
          <a:bodyPr wrap="square" rtlCol="0">
            <a:spAutoFit/>
          </a:bodyPr>
          <a:lstStyle/>
          <a:p>
            <a:r>
              <a:rPr lang="en-US" sz="1600"/>
              <a:t>Apparently all variable names must be preceded by a $.  So, for instance,</a:t>
            </a:r>
          </a:p>
        </p:txBody>
      </p:sp>
      <p:sp>
        <p:nvSpPr>
          <p:cNvPr id="5" name="TextBox 4">
            <a:extLst>
              <a:ext uri="{FF2B5EF4-FFF2-40B4-BE49-F238E27FC236}">
                <a16:creationId xmlns:a16="http://schemas.microsoft.com/office/drawing/2014/main" id="{F201656A-4048-47A7-94B0-E9E6489B81BE}"/>
              </a:ext>
            </a:extLst>
          </p:cNvPr>
          <p:cNvSpPr txBox="1"/>
          <p:nvPr/>
        </p:nvSpPr>
        <p:spPr>
          <a:xfrm>
            <a:off x="832549" y="2159589"/>
            <a:ext cx="1580713" cy="338554"/>
          </a:xfrm>
          <a:prstGeom prst="rect">
            <a:avLst/>
          </a:prstGeom>
          <a:noFill/>
        </p:spPr>
        <p:txBody>
          <a:bodyPr wrap="square">
            <a:spAutoFit/>
          </a:bodyPr>
          <a:lstStyle/>
          <a:p>
            <a:r>
              <a:rPr lang="en-US" sz="1600" dirty="0"/>
              <a:t>$num = 10;</a:t>
            </a:r>
          </a:p>
        </p:txBody>
      </p:sp>
      <p:sp>
        <p:nvSpPr>
          <p:cNvPr id="7" name="TextBox 6">
            <a:extLst>
              <a:ext uri="{FF2B5EF4-FFF2-40B4-BE49-F238E27FC236}">
                <a16:creationId xmlns:a16="http://schemas.microsoft.com/office/drawing/2014/main" id="{FBDFBCE9-10F9-493B-AA05-0CB9058F236A}"/>
              </a:ext>
            </a:extLst>
          </p:cNvPr>
          <p:cNvSpPr txBox="1"/>
          <p:nvPr/>
        </p:nvSpPr>
        <p:spPr>
          <a:xfrm>
            <a:off x="832549" y="2850940"/>
            <a:ext cx="2193455" cy="338554"/>
          </a:xfrm>
          <a:prstGeom prst="rect">
            <a:avLst/>
          </a:prstGeom>
          <a:noFill/>
        </p:spPr>
        <p:txBody>
          <a:bodyPr wrap="square">
            <a:spAutoFit/>
          </a:bodyPr>
          <a:lstStyle/>
          <a:p>
            <a:r>
              <a:rPr lang="en-US" sz="1600" dirty="0"/>
              <a:t>$phrase = “hello there”;</a:t>
            </a:r>
          </a:p>
        </p:txBody>
      </p:sp>
      <p:pic>
        <p:nvPicPr>
          <p:cNvPr id="3" name="Picture 2">
            <a:extLst>
              <a:ext uri="{FF2B5EF4-FFF2-40B4-BE49-F238E27FC236}">
                <a16:creationId xmlns:a16="http://schemas.microsoft.com/office/drawing/2014/main" id="{B695F9D3-809D-E3DB-4FF8-E84904B75789}"/>
              </a:ext>
            </a:extLst>
          </p:cNvPr>
          <p:cNvPicPr>
            <a:picLocks noChangeAspect="1"/>
          </p:cNvPicPr>
          <p:nvPr/>
        </p:nvPicPr>
        <p:blipFill>
          <a:blip r:embed="rId3"/>
          <a:stretch>
            <a:fillRect/>
          </a:stretch>
        </p:blipFill>
        <p:spPr>
          <a:xfrm>
            <a:off x="832548" y="3715210"/>
            <a:ext cx="8370445" cy="2362326"/>
          </a:xfrm>
          <a:prstGeom prst="rect">
            <a:avLst/>
          </a:prstGeom>
        </p:spPr>
      </p:pic>
    </p:spTree>
    <p:extLst>
      <p:ext uri="{BB962C8B-B14F-4D97-AF65-F5344CB8AC3E}">
        <p14:creationId xmlns:p14="http://schemas.microsoft.com/office/powerpoint/2010/main" val="765276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458878" y="268663"/>
            <a:ext cx="1904216" cy="523220"/>
          </a:xfrm>
          <a:prstGeom prst="rect">
            <a:avLst/>
          </a:prstGeom>
          <a:noFill/>
        </p:spPr>
        <p:txBody>
          <a:bodyPr wrap="square" rtlCol="0">
            <a:spAutoFit/>
          </a:bodyPr>
          <a:lstStyle/>
          <a:p>
            <a:r>
              <a:rPr lang="en-US" sz="2800" b="1" u="sng"/>
              <a:t>Strings</a:t>
            </a:r>
          </a:p>
        </p:txBody>
      </p:sp>
      <p:sp>
        <p:nvSpPr>
          <p:cNvPr id="6" name="TextBox 5">
            <a:extLst>
              <a:ext uri="{FF2B5EF4-FFF2-40B4-BE49-F238E27FC236}">
                <a16:creationId xmlns:a16="http://schemas.microsoft.com/office/drawing/2014/main" id="{CF0EC0C2-784C-4ABA-B0F3-8F50A5E69F43}"/>
              </a:ext>
            </a:extLst>
          </p:cNvPr>
          <p:cNvSpPr txBox="1"/>
          <p:nvPr/>
        </p:nvSpPr>
        <p:spPr>
          <a:xfrm>
            <a:off x="455477" y="867910"/>
            <a:ext cx="2872185" cy="338554"/>
          </a:xfrm>
          <a:prstGeom prst="rect">
            <a:avLst/>
          </a:prstGeom>
          <a:noFill/>
        </p:spPr>
        <p:txBody>
          <a:bodyPr wrap="square" rtlCol="0">
            <a:spAutoFit/>
          </a:bodyPr>
          <a:lstStyle/>
          <a:p>
            <a:r>
              <a:rPr lang="en-US" sz="1600"/>
              <a:t>So we can make strings via:</a:t>
            </a:r>
          </a:p>
        </p:txBody>
      </p:sp>
      <p:sp>
        <p:nvSpPr>
          <p:cNvPr id="7" name="TextBox 6">
            <a:extLst>
              <a:ext uri="{FF2B5EF4-FFF2-40B4-BE49-F238E27FC236}">
                <a16:creationId xmlns:a16="http://schemas.microsoft.com/office/drawing/2014/main" id="{FBDFBCE9-10F9-493B-AA05-0CB9058F236A}"/>
              </a:ext>
            </a:extLst>
          </p:cNvPr>
          <p:cNvSpPr txBox="1"/>
          <p:nvPr/>
        </p:nvSpPr>
        <p:spPr>
          <a:xfrm>
            <a:off x="455477" y="1371245"/>
            <a:ext cx="2193455" cy="338554"/>
          </a:xfrm>
          <a:prstGeom prst="rect">
            <a:avLst/>
          </a:prstGeom>
          <a:noFill/>
        </p:spPr>
        <p:txBody>
          <a:bodyPr wrap="square">
            <a:spAutoFit/>
          </a:bodyPr>
          <a:lstStyle/>
          <a:p>
            <a:r>
              <a:rPr lang="en-US" sz="1600" dirty="0"/>
              <a:t>$var = “hello there”;</a:t>
            </a:r>
          </a:p>
        </p:txBody>
      </p:sp>
      <p:sp>
        <p:nvSpPr>
          <p:cNvPr id="8" name="TextBox 7">
            <a:extLst>
              <a:ext uri="{FF2B5EF4-FFF2-40B4-BE49-F238E27FC236}">
                <a16:creationId xmlns:a16="http://schemas.microsoft.com/office/drawing/2014/main" id="{8544099D-93AE-4545-99A1-D75207ECF6B1}"/>
              </a:ext>
            </a:extLst>
          </p:cNvPr>
          <p:cNvSpPr txBox="1"/>
          <p:nvPr/>
        </p:nvSpPr>
        <p:spPr>
          <a:xfrm>
            <a:off x="455476" y="1931142"/>
            <a:ext cx="2872185" cy="338554"/>
          </a:xfrm>
          <a:prstGeom prst="rect">
            <a:avLst/>
          </a:prstGeom>
          <a:noFill/>
        </p:spPr>
        <p:txBody>
          <a:bodyPr wrap="square" rtlCol="0">
            <a:spAutoFit/>
          </a:bodyPr>
          <a:lstStyle/>
          <a:p>
            <a:r>
              <a:rPr lang="en-US" sz="1600"/>
              <a:t>We can add strings together:</a:t>
            </a:r>
          </a:p>
        </p:txBody>
      </p:sp>
      <p:sp>
        <p:nvSpPr>
          <p:cNvPr id="9" name="TextBox 8">
            <a:extLst>
              <a:ext uri="{FF2B5EF4-FFF2-40B4-BE49-F238E27FC236}">
                <a16:creationId xmlns:a16="http://schemas.microsoft.com/office/drawing/2014/main" id="{D08F94DB-ED73-4EF8-8255-9911DAAE7A6C}"/>
              </a:ext>
            </a:extLst>
          </p:cNvPr>
          <p:cNvSpPr txBox="1"/>
          <p:nvPr/>
        </p:nvSpPr>
        <p:spPr>
          <a:xfrm>
            <a:off x="455477" y="2538579"/>
            <a:ext cx="2193455" cy="338554"/>
          </a:xfrm>
          <a:prstGeom prst="rect">
            <a:avLst/>
          </a:prstGeom>
          <a:noFill/>
        </p:spPr>
        <p:txBody>
          <a:bodyPr wrap="square">
            <a:spAutoFit/>
          </a:bodyPr>
          <a:lstStyle/>
          <a:p>
            <a:r>
              <a:rPr lang="en-US" sz="1600"/>
              <a:t>$var1 = “hello there”;</a:t>
            </a:r>
          </a:p>
        </p:txBody>
      </p:sp>
      <p:sp>
        <p:nvSpPr>
          <p:cNvPr id="10" name="TextBox 9">
            <a:extLst>
              <a:ext uri="{FF2B5EF4-FFF2-40B4-BE49-F238E27FC236}">
                <a16:creationId xmlns:a16="http://schemas.microsoft.com/office/drawing/2014/main" id="{87DCB9AD-B6DB-4A50-8A16-773D9D728B72}"/>
              </a:ext>
            </a:extLst>
          </p:cNvPr>
          <p:cNvSpPr txBox="1"/>
          <p:nvPr/>
        </p:nvSpPr>
        <p:spPr>
          <a:xfrm>
            <a:off x="455477" y="2976739"/>
            <a:ext cx="2193455" cy="338554"/>
          </a:xfrm>
          <a:prstGeom prst="rect">
            <a:avLst/>
          </a:prstGeom>
          <a:noFill/>
        </p:spPr>
        <p:txBody>
          <a:bodyPr wrap="square">
            <a:spAutoFit/>
          </a:bodyPr>
          <a:lstStyle/>
          <a:p>
            <a:r>
              <a:rPr lang="en-US" sz="1600"/>
              <a:t>$var2 = “hello again”;</a:t>
            </a:r>
          </a:p>
        </p:txBody>
      </p:sp>
      <p:sp>
        <p:nvSpPr>
          <p:cNvPr id="11" name="TextBox 10">
            <a:extLst>
              <a:ext uri="{FF2B5EF4-FFF2-40B4-BE49-F238E27FC236}">
                <a16:creationId xmlns:a16="http://schemas.microsoft.com/office/drawing/2014/main" id="{97622EA0-7705-48A8-B454-E150AD72705A}"/>
              </a:ext>
            </a:extLst>
          </p:cNvPr>
          <p:cNvSpPr txBox="1"/>
          <p:nvPr/>
        </p:nvSpPr>
        <p:spPr>
          <a:xfrm>
            <a:off x="3516046" y="2777459"/>
            <a:ext cx="2193455" cy="338554"/>
          </a:xfrm>
          <a:prstGeom prst="rect">
            <a:avLst/>
          </a:prstGeom>
          <a:noFill/>
        </p:spPr>
        <p:txBody>
          <a:bodyPr wrap="square">
            <a:spAutoFit/>
          </a:bodyPr>
          <a:lstStyle/>
          <a:p>
            <a:r>
              <a:rPr lang="en-US" sz="1600"/>
              <a:t>$var = $var1 . $var2;</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EA03187E-373B-490F-9217-B0304D440175}"/>
                  </a:ext>
                </a:extLst>
              </p14:cNvPr>
              <p14:cNvContentPartPr/>
              <p14:nvPr/>
            </p14:nvContentPartPr>
            <p14:xfrm>
              <a:off x="2818934" y="2582552"/>
              <a:ext cx="153360" cy="831600"/>
            </p14:xfrm>
          </p:contentPart>
        </mc:Choice>
        <mc:Fallback xmlns="">
          <p:pic>
            <p:nvPicPr>
              <p:cNvPr id="3" name="Ink 2">
                <a:extLst>
                  <a:ext uri="{FF2B5EF4-FFF2-40B4-BE49-F238E27FC236}">
                    <a16:creationId xmlns:a16="http://schemas.microsoft.com/office/drawing/2014/main" id="{EA03187E-373B-490F-9217-B0304D440175}"/>
                  </a:ext>
                </a:extLst>
              </p:cNvPr>
              <p:cNvPicPr/>
              <p:nvPr/>
            </p:nvPicPr>
            <p:blipFill>
              <a:blip r:embed="rId4"/>
              <a:stretch>
                <a:fillRect/>
              </a:stretch>
            </p:blipFill>
            <p:spPr>
              <a:xfrm>
                <a:off x="2809934" y="2573552"/>
                <a:ext cx="171000" cy="849240"/>
              </a:xfrm>
              <a:prstGeom prst="rect">
                <a:avLst/>
              </a:prstGeom>
            </p:spPr>
          </p:pic>
        </mc:Fallback>
      </mc:AlternateContent>
      <p:sp>
        <p:nvSpPr>
          <p:cNvPr id="12" name="TextBox 11">
            <a:extLst>
              <a:ext uri="{FF2B5EF4-FFF2-40B4-BE49-F238E27FC236}">
                <a16:creationId xmlns:a16="http://schemas.microsoft.com/office/drawing/2014/main" id="{FEC6A215-AB66-4758-AE0D-43FBC5425E99}"/>
              </a:ext>
            </a:extLst>
          </p:cNvPr>
          <p:cNvSpPr txBox="1"/>
          <p:nvPr/>
        </p:nvSpPr>
        <p:spPr>
          <a:xfrm>
            <a:off x="455476" y="3953254"/>
            <a:ext cx="3720598" cy="338554"/>
          </a:xfrm>
          <a:prstGeom prst="rect">
            <a:avLst/>
          </a:prstGeom>
          <a:noFill/>
        </p:spPr>
        <p:txBody>
          <a:bodyPr wrap="square" rtlCol="0">
            <a:spAutoFit/>
          </a:bodyPr>
          <a:lstStyle/>
          <a:p>
            <a:r>
              <a:rPr lang="en-US" sz="1600"/>
              <a:t>We can append a string to another:</a:t>
            </a:r>
          </a:p>
        </p:txBody>
      </p:sp>
      <p:sp>
        <p:nvSpPr>
          <p:cNvPr id="13" name="TextBox 12">
            <a:extLst>
              <a:ext uri="{FF2B5EF4-FFF2-40B4-BE49-F238E27FC236}">
                <a16:creationId xmlns:a16="http://schemas.microsoft.com/office/drawing/2014/main" id="{3150435E-3A65-4BF4-9257-FB4F8B304DEE}"/>
              </a:ext>
            </a:extLst>
          </p:cNvPr>
          <p:cNvSpPr txBox="1"/>
          <p:nvPr/>
        </p:nvSpPr>
        <p:spPr>
          <a:xfrm>
            <a:off x="455477" y="4560691"/>
            <a:ext cx="2193455" cy="338554"/>
          </a:xfrm>
          <a:prstGeom prst="rect">
            <a:avLst/>
          </a:prstGeom>
          <a:noFill/>
        </p:spPr>
        <p:txBody>
          <a:bodyPr wrap="square">
            <a:spAutoFit/>
          </a:bodyPr>
          <a:lstStyle/>
          <a:p>
            <a:r>
              <a:rPr lang="en-US" sz="1600"/>
              <a:t>$var1 = “hello there”;</a:t>
            </a:r>
          </a:p>
        </p:txBody>
      </p:sp>
      <p:sp>
        <p:nvSpPr>
          <p:cNvPr id="14" name="TextBox 13">
            <a:extLst>
              <a:ext uri="{FF2B5EF4-FFF2-40B4-BE49-F238E27FC236}">
                <a16:creationId xmlns:a16="http://schemas.microsoft.com/office/drawing/2014/main" id="{E40A42DB-DB0E-46B6-A7DC-496145A1FA28}"/>
              </a:ext>
            </a:extLst>
          </p:cNvPr>
          <p:cNvSpPr txBox="1"/>
          <p:nvPr/>
        </p:nvSpPr>
        <p:spPr>
          <a:xfrm>
            <a:off x="455477" y="4998851"/>
            <a:ext cx="2193455" cy="338554"/>
          </a:xfrm>
          <a:prstGeom prst="rect">
            <a:avLst/>
          </a:prstGeom>
          <a:noFill/>
        </p:spPr>
        <p:txBody>
          <a:bodyPr wrap="square">
            <a:spAutoFit/>
          </a:bodyPr>
          <a:lstStyle/>
          <a:p>
            <a:r>
              <a:rPr lang="en-US" sz="1600"/>
              <a:t>$var2 = “hello again”;</a:t>
            </a:r>
          </a:p>
        </p:txBody>
      </p:sp>
      <p:sp>
        <p:nvSpPr>
          <p:cNvPr id="15" name="TextBox 14">
            <a:extLst>
              <a:ext uri="{FF2B5EF4-FFF2-40B4-BE49-F238E27FC236}">
                <a16:creationId xmlns:a16="http://schemas.microsoft.com/office/drawing/2014/main" id="{8270AFC6-2EEF-41F6-A92A-D075EBD2D5F3}"/>
              </a:ext>
            </a:extLst>
          </p:cNvPr>
          <p:cNvSpPr txBox="1"/>
          <p:nvPr/>
        </p:nvSpPr>
        <p:spPr>
          <a:xfrm>
            <a:off x="3450058" y="5020464"/>
            <a:ext cx="1725257" cy="338554"/>
          </a:xfrm>
          <a:prstGeom prst="rect">
            <a:avLst/>
          </a:prstGeom>
          <a:noFill/>
        </p:spPr>
        <p:txBody>
          <a:bodyPr wrap="square">
            <a:spAutoFit/>
          </a:bodyPr>
          <a:lstStyle/>
          <a:p>
            <a:r>
              <a:rPr lang="en-US" sz="1600"/>
              <a:t>$var1 .= $var2;</a:t>
            </a:r>
          </a:p>
        </p:txBody>
      </p:sp>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16BDB3EF-5B39-4F81-8B96-A91D6BA17DA5}"/>
                  </a:ext>
                </a:extLst>
              </p14:cNvPr>
              <p14:cNvContentPartPr/>
              <p14:nvPr/>
            </p14:nvContentPartPr>
            <p14:xfrm>
              <a:off x="2818934" y="4604664"/>
              <a:ext cx="153360" cy="831600"/>
            </p14:xfrm>
          </p:contentPart>
        </mc:Choice>
        <mc:Fallback xmlns="">
          <p:pic>
            <p:nvPicPr>
              <p:cNvPr id="16" name="Ink 15">
                <a:extLst>
                  <a:ext uri="{FF2B5EF4-FFF2-40B4-BE49-F238E27FC236}">
                    <a16:creationId xmlns:a16="http://schemas.microsoft.com/office/drawing/2014/main" id="{16BDB3EF-5B39-4F81-8B96-A91D6BA17DA5}"/>
                  </a:ext>
                </a:extLst>
              </p:cNvPr>
              <p:cNvPicPr/>
              <p:nvPr/>
            </p:nvPicPr>
            <p:blipFill>
              <a:blip r:embed="rId4"/>
              <a:stretch>
                <a:fillRect/>
              </a:stretch>
            </p:blipFill>
            <p:spPr>
              <a:xfrm>
                <a:off x="2809934" y="4595664"/>
                <a:ext cx="171000" cy="849240"/>
              </a:xfrm>
              <a:prstGeom prst="rect">
                <a:avLst/>
              </a:prstGeom>
            </p:spPr>
          </p:pic>
        </mc:Fallback>
      </mc:AlternateContent>
      <p:sp>
        <p:nvSpPr>
          <p:cNvPr id="17" name="TextBox 16">
            <a:extLst>
              <a:ext uri="{FF2B5EF4-FFF2-40B4-BE49-F238E27FC236}">
                <a16:creationId xmlns:a16="http://schemas.microsoft.com/office/drawing/2014/main" id="{AE9E5770-156E-46FD-8D4F-D7687DEA7904}"/>
              </a:ext>
            </a:extLst>
          </p:cNvPr>
          <p:cNvSpPr txBox="1"/>
          <p:nvPr/>
        </p:nvSpPr>
        <p:spPr>
          <a:xfrm>
            <a:off x="3450057" y="4630294"/>
            <a:ext cx="2451122" cy="338554"/>
          </a:xfrm>
          <a:prstGeom prst="rect">
            <a:avLst/>
          </a:prstGeom>
          <a:noFill/>
        </p:spPr>
        <p:txBody>
          <a:bodyPr wrap="square">
            <a:spAutoFit/>
          </a:bodyPr>
          <a:lstStyle/>
          <a:p>
            <a:r>
              <a:rPr lang="en-US" sz="1600"/>
              <a:t>$var1 = $var1 . $var2;</a:t>
            </a:r>
          </a:p>
        </p:txBody>
      </p:sp>
      <p:pic>
        <p:nvPicPr>
          <p:cNvPr id="18" name="Picture 17">
            <a:extLst>
              <a:ext uri="{FF2B5EF4-FFF2-40B4-BE49-F238E27FC236}">
                <a16:creationId xmlns:a16="http://schemas.microsoft.com/office/drawing/2014/main" id="{BA61A62D-3153-4DD0-BBE8-91A006288DF4}"/>
              </a:ext>
            </a:extLst>
          </p:cNvPr>
          <p:cNvPicPr>
            <a:picLocks noChangeAspect="1"/>
          </p:cNvPicPr>
          <p:nvPr/>
        </p:nvPicPr>
        <p:blipFill>
          <a:blip r:embed="rId6"/>
          <a:stretch>
            <a:fillRect/>
          </a:stretch>
        </p:blipFill>
        <p:spPr>
          <a:xfrm>
            <a:off x="3547326" y="3269110"/>
            <a:ext cx="8258175" cy="304800"/>
          </a:xfrm>
          <a:prstGeom prst="rect">
            <a:avLst/>
          </a:prstGeom>
        </p:spPr>
      </p:pic>
    </p:spTree>
    <p:extLst>
      <p:ext uri="{BB962C8B-B14F-4D97-AF65-F5344CB8AC3E}">
        <p14:creationId xmlns:p14="http://schemas.microsoft.com/office/powerpoint/2010/main" val="3512414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458878" y="268663"/>
            <a:ext cx="1904216" cy="523220"/>
          </a:xfrm>
          <a:prstGeom prst="rect">
            <a:avLst/>
          </a:prstGeom>
          <a:noFill/>
        </p:spPr>
        <p:txBody>
          <a:bodyPr wrap="square" rtlCol="0">
            <a:spAutoFit/>
          </a:bodyPr>
          <a:lstStyle/>
          <a:p>
            <a:r>
              <a:rPr lang="en-US" sz="2800" b="1" u="sng"/>
              <a:t>Strings</a:t>
            </a:r>
          </a:p>
        </p:txBody>
      </p:sp>
      <p:sp>
        <p:nvSpPr>
          <p:cNvPr id="19" name="TextBox 18">
            <a:extLst>
              <a:ext uri="{FF2B5EF4-FFF2-40B4-BE49-F238E27FC236}">
                <a16:creationId xmlns:a16="http://schemas.microsoft.com/office/drawing/2014/main" id="{6E80A086-C8DA-4694-B414-B8BC553068BD}"/>
              </a:ext>
            </a:extLst>
          </p:cNvPr>
          <p:cNvSpPr txBox="1"/>
          <p:nvPr/>
        </p:nvSpPr>
        <p:spPr>
          <a:xfrm>
            <a:off x="427362" y="1235042"/>
            <a:ext cx="10968225" cy="830997"/>
          </a:xfrm>
          <a:prstGeom prst="rect">
            <a:avLst/>
          </a:prstGeom>
          <a:noFill/>
        </p:spPr>
        <p:txBody>
          <a:bodyPr wrap="square" rtlCol="0">
            <a:spAutoFit/>
          </a:bodyPr>
          <a:lstStyle/>
          <a:p>
            <a:r>
              <a:rPr lang="en-US" sz="1600" dirty="0"/>
              <a:t>Here’s something weird.  If we want to append ‘newline’, the string we’d use is ‘\r\n’, or “\r\n”.  The first seems to work for inline &lt;?php ?&gt;, i.e., php code within the html file, while the second seems to work for &lt;?php ?&gt; written in a separate file.  Don’t know what’s up with that.</a:t>
            </a:r>
          </a:p>
        </p:txBody>
      </p:sp>
      <p:pic>
        <p:nvPicPr>
          <p:cNvPr id="5" name="Picture 4">
            <a:extLst>
              <a:ext uri="{FF2B5EF4-FFF2-40B4-BE49-F238E27FC236}">
                <a16:creationId xmlns:a16="http://schemas.microsoft.com/office/drawing/2014/main" id="{0C5EFFAD-08E3-44FB-BE77-38DDC77D9505}"/>
              </a:ext>
            </a:extLst>
          </p:cNvPr>
          <p:cNvPicPr>
            <a:picLocks noChangeAspect="1"/>
          </p:cNvPicPr>
          <p:nvPr/>
        </p:nvPicPr>
        <p:blipFill>
          <a:blip r:embed="rId3"/>
          <a:stretch>
            <a:fillRect/>
          </a:stretch>
        </p:blipFill>
        <p:spPr>
          <a:xfrm>
            <a:off x="6473079" y="2843250"/>
            <a:ext cx="5610225" cy="2305050"/>
          </a:xfrm>
          <a:prstGeom prst="rect">
            <a:avLst/>
          </a:prstGeom>
        </p:spPr>
      </p:pic>
      <p:pic>
        <p:nvPicPr>
          <p:cNvPr id="21" name="Picture 20">
            <a:extLst>
              <a:ext uri="{FF2B5EF4-FFF2-40B4-BE49-F238E27FC236}">
                <a16:creationId xmlns:a16="http://schemas.microsoft.com/office/drawing/2014/main" id="{1097D985-F812-44EC-BAD3-3AE1D8D000A9}"/>
              </a:ext>
            </a:extLst>
          </p:cNvPr>
          <p:cNvPicPr>
            <a:picLocks noChangeAspect="1"/>
          </p:cNvPicPr>
          <p:nvPr/>
        </p:nvPicPr>
        <p:blipFill>
          <a:blip r:embed="rId4"/>
          <a:stretch>
            <a:fillRect/>
          </a:stretch>
        </p:blipFill>
        <p:spPr>
          <a:xfrm>
            <a:off x="427362" y="2858518"/>
            <a:ext cx="5581650" cy="2085975"/>
          </a:xfrm>
          <a:prstGeom prst="rect">
            <a:avLst/>
          </a:prstGeom>
        </p:spPr>
      </p:pic>
      <p:pic>
        <p:nvPicPr>
          <p:cNvPr id="23" name="Picture 22">
            <a:extLst>
              <a:ext uri="{FF2B5EF4-FFF2-40B4-BE49-F238E27FC236}">
                <a16:creationId xmlns:a16="http://schemas.microsoft.com/office/drawing/2014/main" id="{55B061E5-69C9-4B47-B38E-92B09A6A53D8}"/>
              </a:ext>
            </a:extLst>
          </p:cNvPr>
          <p:cNvPicPr>
            <a:picLocks noChangeAspect="1"/>
          </p:cNvPicPr>
          <p:nvPr/>
        </p:nvPicPr>
        <p:blipFill>
          <a:blip r:embed="rId5"/>
          <a:stretch>
            <a:fillRect/>
          </a:stretch>
        </p:blipFill>
        <p:spPr>
          <a:xfrm>
            <a:off x="408508" y="5463977"/>
            <a:ext cx="7671448" cy="700849"/>
          </a:xfrm>
          <a:prstGeom prst="rect">
            <a:avLst/>
          </a:prstGeom>
        </p:spPr>
      </p:pic>
      <p:sp>
        <p:nvSpPr>
          <p:cNvPr id="24" name="TextBox 23">
            <a:extLst>
              <a:ext uri="{FF2B5EF4-FFF2-40B4-BE49-F238E27FC236}">
                <a16:creationId xmlns:a16="http://schemas.microsoft.com/office/drawing/2014/main" id="{2C75B0F2-AA7C-4C7E-A779-DA7281D07A5D}"/>
              </a:ext>
            </a:extLst>
          </p:cNvPr>
          <p:cNvSpPr txBox="1"/>
          <p:nvPr/>
        </p:nvSpPr>
        <p:spPr>
          <a:xfrm>
            <a:off x="427362" y="2504696"/>
            <a:ext cx="3597883" cy="338554"/>
          </a:xfrm>
          <a:prstGeom prst="rect">
            <a:avLst/>
          </a:prstGeom>
          <a:noFill/>
        </p:spPr>
        <p:txBody>
          <a:bodyPr wrap="square" rtlCol="0">
            <a:spAutoFit/>
          </a:bodyPr>
          <a:lstStyle/>
          <a:p>
            <a:r>
              <a:rPr lang="en-US" sz="1600" b="1"/>
              <a:t>Inline php within html file</a:t>
            </a:r>
          </a:p>
        </p:txBody>
      </p:sp>
      <p:sp>
        <p:nvSpPr>
          <p:cNvPr id="25" name="TextBox 24">
            <a:extLst>
              <a:ext uri="{FF2B5EF4-FFF2-40B4-BE49-F238E27FC236}">
                <a16:creationId xmlns:a16="http://schemas.microsoft.com/office/drawing/2014/main" id="{4B575711-6EDF-4B89-BE44-3B76D852EE55}"/>
              </a:ext>
            </a:extLst>
          </p:cNvPr>
          <p:cNvSpPr txBox="1"/>
          <p:nvPr/>
        </p:nvSpPr>
        <p:spPr>
          <a:xfrm>
            <a:off x="6473079" y="2514431"/>
            <a:ext cx="3597883" cy="338554"/>
          </a:xfrm>
          <a:prstGeom prst="rect">
            <a:avLst/>
          </a:prstGeom>
          <a:noFill/>
        </p:spPr>
        <p:txBody>
          <a:bodyPr wrap="square" rtlCol="0">
            <a:spAutoFit/>
          </a:bodyPr>
          <a:lstStyle/>
          <a:p>
            <a:r>
              <a:rPr lang="en-US" sz="1600" b="1"/>
              <a:t>external php within separate php file</a:t>
            </a:r>
          </a:p>
        </p:txBody>
      </p:sp>
      <p:sp>
        <p:nvSpPr>
          <p:cNvPr id="26" name="TextBox 25">
            <a:extLst>
              <a:ext uri="{FF2B5EF4-FFF2-40B4-BE49-F238E27FC236}">
                <a16:creationId xmlns:a16="http://schemas.microsoft.com/office/drawing/2014/main" id="{F0D12272-A771-4FB5-8AFF-2B4A821FD476}"/>
              </a:ext>
            </a:extLst>
          </p:cNvPr>
          <p:cNvSpPr txBox="1"/>
          <p:nvPr/>
        </p:nvSpPr>
        <p:spPr>
          <a:xfrm>
            <a:off x="334665" y="5148300"/>
            <a:ext cx="5384257" cy="338554"/>
          </a:xfrm>
          <a:prstGeom prst="rect">
            <a:avLst/>
          </a:prstGeom>
          <a:noFill/>
        </p:spPr>
        <p:txBody>
          <a:bodyPr wrap="square" rtlCol="0">
            <a:spAutoFit/>
          </a:bodyPr>
          <a:lstStyle/>
          <a:p>
            <a:r>
              <a:rPr lang="en-US" sz="1600" b="1"/>
              <a:t>Inline php within same html file, within javascript block</a:t>
            </a:r>
          </a:p>
        </p:txBody>
      </p:sp>
    </p:spTree>
    <p:extLst>
      <p:ext uri="{BB962C8B-B14F-4D97-AF65-F5344CB8AC3E}">
        <p14:creationId xmlns:p14="http://schemas.microsoft.com/office/powerpoint/2010/main" val="893942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458878" y="268663"/>
            <a:ext cx="1904216" cy="523220"/>
          </a:xfrm>
          <a:prstGeom prst="rect">
            <a:avLst/>
          </a:prstGeom>
          <a:noFill/>
        </p:spPr>
        <p:txBody>
          <a:bodyPr wrap="square" rtlCol="0">
            <a:spAutoFit/>
          </a:bodyPr>
          <a:lstStyle/>
          <a:p>
            <a:r>
              <a:rPr lang="en-US" sz="2800" b="1" u="sng"/>
              <a:t>Numbers</a:t>
            </a:r>
          </a:p>
        </p:txBody>
      </p:sp>
      <p:sp>
        <p:nvSpPr>
          <p:cNvPr id="6" name="TextBox 5">
            <a:extLst>
              <a:ext uri="{FF2B5EF4-FFF2-40B4-BE49-F238E27FC236}">
                <a16:creationId xmlns:a16="http://schemas.microsoft.com/office/drawing/2014/main" id="{CF0EC0C2-784C-4ABA-B0F3-8F50A5E69F43}"/>
              </a:ext>
            </a:extLst>
          </p:cNvPr>
          <p:cNvSpPr txBox="1"/>
          <p:nvPr/>
        </p:nvSpPr>
        <p:spPr>
          <a:xfrm>
            <a:off x="832549" y="1537214"/>
            <a:ext cx="2872185" cy="338554"/>
          </a:xfrm>
          <a:prstGeom prst="rect">
            <a:avLst/>
          </a:prstGeom>
          <a:noFill/>
        </p:spPr>
        <p:txBody>
          <a:bodyPr wrap="square" rtlCol="0">
            <a:spAutoFit/>
          </a:bodyPr>
          <a:lstStyle/>
          <a:p>
            <a:r>
              <a:rPr lang="en-US" sz="1600"/>
              <a:t>And can do numbers:</a:t>
            </a:r>
          </a:p>
        </p:txBody>
      </p:sp>
      <p:sp>
        <p:nvSpPr>
          <p:cNvPr id="7" name="TextBox 6">
            <a:extLst>
              <a:ext uri="{FF2B5EF4-FFF2-40B4-BE49-F238E27FC236}">
                <a16:creationId xmlns:a16="http://schemas.microsoft.com/office/drawing/2014/main" id="{FBDFBCE9-10F9-493B-AA05-0CB9058F236A}"/>
              </a:ext>
            </a:extLst>
          </p:cNvPr>
          <p:cNvSpPr txBox="1"/>
          <p:nvPr/>
        </p:nvSpPr>
        <p:spPr>
          <a:xfrm>
            <a:off x="841976" y="2313928"/>
            <a:ext cx="2193455" cy="338554"/>
          </a:xfrm>
          <a:prstGeom prst="rect">
            <a:avLst/>
          </a:prstGeom>
          <a:noFill/>
        </p:spPr>
        <p:txBody>
          <a:bodyPr wrap="square">
            <a:spAutoFit/>
          </a:bodyPr>
          <a:lstStyle/>
          <a:p>
            <a:r>
              <a:rPr lang="en-US" sz="1600"/>
              <a:t>$var = 68;</a:t>
            </a:r>
          </a:p>
        </p:txBody>
      </p:sp>
    </p:spTree>
    <p:extLst>
      <p:ext uri="{BB962C8B-B14F-4D97-AF65-F5344CB8AC3E}">
        <p14:creationId xmlns:p14="http://schemas.microsoft.com/office/powerpoint/2010/main" val="16813362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10554</TotalTime>
  <Words>3379</Words>
  <Application>Microsoft Office PowerPoint</Application>
  <PresentationFormat>Widescreen</PresentationFormat>
  <Paragraphs>300</Paragraphs>
  <Slides>32</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Kennard, Shauna</cp:lastModifiedBy>
  <cp:revision>386</cp:revision>
  <dcterms:created xsi:type="dcterms:W3CDTF">2021-02-27T17:00:14Z</dcterms:created>
  <dcterms:modified xsi:type="dcterms:W3CDTF">2023-11-04T20:54:46Z</dcterms:modified>
</cp:coreProperties>
</file>